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483" r:id="rId2"/>
    <p:sldId id="491" r:id="rId3"/>
    <p:sldId id="493" r:id="rId4"/>
    <p:sldId id="492" r:id="rId5"/>
    <p:sldId id="494" r:id="rId6"/>
    <p:sldId id="495" r:id="rId7"/>
    <p:sldId id="497" r:id="rId8"/>
    <p:sldId id="496" r:id="rId9"/>
    <p:sldId id="498" r:id="rId10"/>
    <p:sldId id="499" r:id="rId11"/>
    <p:sldId id="500" r:id="rId12"/>
    <p:sldId id="501" r:id="rId13"/>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6" autoAdjust="0"/>
    <p:restoredTop sz="83097" autoAdjust="0"/>
  </p:normalViewPr>
  <p:slideViewPr>
    <p:cSldViewPr snapToGrid="0">
      <p:cViewPr varScale="1">
        <p:scale>
          <a:sx n="69" d="100"/>
          <a:sy n="69" d="100"/>
        </p:scale>
        <p:origin x="1229"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eg>
</file>

<file path=ppt/media/image11.jpeg>
</file>

<file path=ppt/media/image12.png>
</file>

<file path=ppt/media/image13.png>
</file>

<file path=ppt/media/image14.png>
</file>

<file path=ppt/media/image2.pn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81013"/>
          </a:xfrm>
          <a:prstGeom prst="rect">
            <a:avLst/>
          </a:prstGeom>
        </p:spPr>
        <p:txBody>
          <a:bodyPr vert="horz" lIns="91440" tIns="45720" rIns="91440" bIns="45720" rtlCol="0"/>
          <a:lstStyle>
            <a:lvl1pPr algn="r">
              <a:defRPr sz="1200"/>
            </a:lvl1pPr>
          </a:lstStyle>
          <a:p>
            <a:fld id="{C2C23622-F016-405C-8F36-D9BAED10EAC1}" type="datetimeFigureOut">
              <a:rPr lang="en-US" smtClean="0"/>
              <a:t>1/6/2022</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621213"/>
            <a:ext cx="5851525" cy="37798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20188"/>
            <a:ext cx="3170238" cy="4810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81012"/>
          </a:xfrm>
          <a:prstGeom prst="rect">
            <a:avLst/>
          </a:prstGeom>
        </p:spPr>
        <p:txBody>
          <a:bodyPr vert="horz" lIns="91440" tIns="45720" rIns="91440" bIns="45720" rtlCol="0" anchor="b"/>
          <a:lstStyle>
            <a:lvl1pPr algn="r">
              <a:defRPr sz="1200"/>
            </a:lvl1pPr>
          </a:lstStyle>
          <a:p>
            <a:fld id="{882F2343-32C6-459F-ADAF-6BCB958CE10B}" type="slidenum">
              <a:rPr lang="en-US" smtClean="0"/>
              <a:t>‹#›</a:t>
            </a:fld>
            <a:endParaRPr lang="en-US"/>
          </a:p>
        </p:txBody>
      </p:sp>
    </p:spTree>
    <p:extLst>
      <p:ext uri="{BB962C8B-B14F-4D97-AF65-F5344CB8AC3E}">
        <p14:creationId xmlns:p14="http://schemas.microsoft.com/office/powerpoint/2010/main" val="11617329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Attackers will commonly hide malicious phishing attachments inside of password protected zip archives in order to evade antivirus scanning. In cases where the security responder does not have access to the original email, the only option to crack the password of the zip archive.</a:t>
            </a:r>
          </a:p>
        </p:txBody>
      </p:sp>
      <p:sp>
        <p:nvSpPr>
          <p:cNvPr id="4" name="Slide Number Placeholder 3"/>
          <p:cNvSpPr>
            <a:spLocks noGrp="1"/>
          </p:cNvSpPr>
          <p:nvPr>
            <p:ph type="sldNum" sz="quarter" idx="5"/>
          </p:nvPr>
        </p:nvSpPr>
        <p:spPr/>
        <p:txBody>
          <a:bodyPr/>
          <a:lstStyle/>
          <a:p>
            <a:fld id="{882F2343-32C6-459F-ADAF-6BCB958CE10B}" type="slidenum">
              <a:rPr lang="en-US" smtClean="0"/>
              <a:t>10</a:t>
            </a:fld>
            <a:endParaRPr lang="en-US"/>
          </a:p>
        </p:txBody>
      </p:sp>
    </p:spTree>
    <p:extLst>
      <p:ext uri="{BB962C8B-B14F-4D97-AF65-F5344CB8AC3E}">
        <p14:creationId xmlns:p14="http://schemas.microsoft.com/office/powerpoint/2010/main" val="204402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investigating a breach, an incident responder may recover a password dump performed by an attacker. Running the password hashes through common dictionaries can help identify what passwords need to be changed first and what accounts an attacker might have gotten quick access to. Accounts with stronger passwords will take the attacker longer to crack, helping narrow the scope of investigation.</a:t>
            </a:r>
          </a:p>
        </p:txBody>
      </p:sp>
      <p:sp>
        <p:nvSpPr>
          <p:cNvPr id="4" name="Slide Number Placeholder 3"/>
          <p:cNvSpPr>
            <a:spLocks noGrp="1"/>
          </p:cNvSpPr>
          <p:nvPr>
            <p:ph type="sldNum" sz="quarter" idx="5"/>
          </p:nvPr>
        </p:nvSpPr>
        <p:spPr/>
        <p:txBody>
          <a:bodyPr/>
          <a:lstStyle/>
          <a:p>
            <a:fld id="{882F2343-32C6-459F-ADAF-6BCB958CE10B}" type="slidenum">
              <a:rPr lang="en-US" smtClean="0"/>
              <a:t>11</a:t>
            </a:fld>
            <a:endParaRPr lang="en-US"/>
          </a:p>
        </p:txBody>
      </p:sp>
    </p:spTree>
    <p:extLst>
      <p:ext uri="{BB962C8B-B14F-4D97-AF65-F5344CB8AC3E}">
        <p14:creationId xmlns:p14="http://schemas.microsoft.com/office/powerpoint/2010/main" val="1314803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company can dump their own password hashes and attempt to crack them in order to audit the strength of their user’s passwords.</a:t>
            </a:r>
          </a:p>
          <a:p>
            <a:endParaRPr lang="en-US" dirty="0"/>
          </a:p>
          <a:p>
            <a:r>
              <a:rPr lang="en-US" dirty="0"/>
              <a:t>https://github.com/Dionach/NtdsAudit</a:t>
            </a:r>
          </a:p>
        </p:txBody>
      </p:sp>
      <p:sp>
        <p:nvSpPr>
          <p:cNvPr id="4" name="Slide Number Placeholder 3"/>
          <p:cNvSpPr>
            <a:spLocks noGrp="1"/>
          </p:cNvSpPr>
          <p:nvPr>
            <p:ph type="sldNum" sz="quarter" idx="5"/>
          </p:nvPr>
        </p:nvSpPr>
        <p:spPr/>
        <p:txBody>
          <a:bodyPr/>
          <a:lstStyle/>
          <a:p>
            <a:fld id="{882F2343-32C6-459F-ADAF-6BCB958CE10B}" type="slidenum">
              <a:rPr lang="en-US" smtClean="0"/>
              <a:t>12</a:t>
            </a:fld>
            <a:endParaRPr lang="en-US"/>
          </a:p>
        </p:txBody>
      </p:sp>
    </p:spTree>
    <p:extLst>
      <p:ext uri="{BB962C8B-B14F-4D97-AF65-F5344CB8AC3E}">
        <p14:creationId xmlns:p14="http://schemas.microsoft.com/office/powerpoint/2010/main" val="2858849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EE889-61DC-4C3F-93F1-75DCDFD544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DD1D724-43FA-48D9-8757-0D9F3815EB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AB283F8-A210-44B3-B61F-56DC7252E30A}"/>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5" name="Footer Placeholder 4">
            <a:extLst>
              <a:ext uri="{FF2B5EF4-FFF2-40B4-BE49-F238E27FC236}">
                <a16:creationId xmlns:a16="http://schemas.microsoft.com/office/drawing/2014/main" id="{668A5D58-563C-4AA9-ACB6-A6B36099A8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8D8884-24F3-4BF9-977C-850C32070B8A}"/>
              </a:ext>
            </a:extLst>
          </p:cNvPr>
          <p:cNvSpPr>
            <a:spLocks noGrp="1"/>
          </p:cNvSpPr>
          <p:nvPr>
            <p:ph type="sldNum" sz="quarter" idx="12"/>
          </p:nvPr>
        </p:nvSpPr>
        <p:spPr/>
        <p:txBody>
          <a:bodyPr/>
          <a:lstStyle/>
          <a:p>
            <a:fld id="{80142E74-613F-4EA0-AFFA-9BF4B379AE44}" type="slidenum">
              <a:rPr lang="en-US" smtClean="0"/>
              <a:t>‹#›</a:t>
            </a:fld>
            <a:endParaRPr lang="en-US"/>
          </a:p>
        </p:txBody>
      </p:sp>
    </p:spTree>
    <p:extLst>
      <p:ext uri="{BB962C8B-B14F-4D97-AF65-F5344CB8AC3E}">
        <p14:creationId xmlns:p14="http://schemas.microsoft.com/office/powerpoint/2010/main" val="701984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5A3E9A-0839-4DB9-B51C-05A299F39B3C}"/>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3" name="Footer Placeholder 2">
            <a:extLst>
              <a:ext uri="{FF2B5EF4-FFF2-40B4-BE49-F238E27FC236}">
                <a16:creationId xmlns:a16="http://schemas.microsoft.com/office/drawing/2014/main" id="{6AB5F74F-AFB6-47AF-BBA7-653F940FC40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C697F12-3D69-4659-91A7-8CDBE52B48D7}"/>
              </a:ext>
            </a:extLst>
          </p:cNvPr>
          <p:cNvSpPr>
            <a:spLocks noGrp="1"/>
          </p:cNvSpPr>
          <p:nvPr>
            <p:ph type="sldNum" sz="quarter" idx="12"/>
          </p:nvPr>
        </p:nvSpPr>
        <p:spPr/>
        <p:txBody>
          <a:bodyPr/>
          <a:lstStyle/>
          <a:p>
            <a:fld id="{80142E74-613F-4EA0-AFFA-9BF4B379AE44}" type="slidenum">
              <a:rPr lang="en-US" smtClean="0"/>
              <a:t>‹#›</a:t>
            </a:fld>
            <a:endParaRPr lang="en-US"/>
          </a:p>
        </p:txBody>
      </p:sp>
    </p:spTree>
    <p:extLst>
      <p:ext uri="{BB962C8B-B14F-4D97-AF65-F5344CB8AC3E}">
        <p14:creationId xmlns:p14="http://schemas.microsoft.com/office/powerpoint/2010/main" val="3329548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ABCBA-13D5-4C72-909B-BDAF3671F9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0B1BD5-A584-4B09-A036-FF4D57EBC8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3551FE-CA3B-458F-866B-0C826302D9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FFA32D-B5FF-4080-8138-1FB8B7920746}"/>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6" name="Footer Placeholder 5">
            <a:extLst>
              <a:ext uri="{FF2B5EF4-FFF2-40B4-BE49-F238E27FC236}">
                <a16:creationId xmlns:a16="http://schemas.microsoft.com/office/drawing/2014/main" id="{ABE05F8A-A7DE-4808-9DE3-2D07805E6C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B3A476-90D2-48BC-803B-7521A748967B}"/>
              </a:ext>
            </a:extLst>
          </p:cNvPr>
          <p:cNvSpPr>
            <a:spLocks noGrp="1"/>
          </p:cNvSpPr>
          <p:nvPr>
            <p:ph type="sldNum" sz="quarter" idx="12"/>
          </p:nvPr>
        </p:nvSpPr>
        <p:spPr/>
        <p:txBody>
          <a:bodyPr/>
          <a:lstStyle/>
          <a:p>
            <a:fld id="{80142E74-613F-4EA0-AFFA-9BF4B379AE44}" type="slidenum">
              <a:rPr lang="en-US" smtClean="0"/>
              <a:t>‹#›</a:t>
            </a:fld>
            <a:endParaRPr lang="en-US"/>
          </a:p>
        </p:txBody>
      </p:sp>
    </p:spTree>
    <p:extLst>
      <p:ext uri="{BB962C8B-B14F-4D97-AF65-F5344CB8AC3E}">
        <p14:creationId xmlns:p14="http://schemas.microsoft.com/office/powerpoint/2010/main" val="3834689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4C4EA-D140-4372-8ED5-2A016AD6DB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A0B91AA-EBCA-402F-A177-141AF50DFC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14CBDAF-B59A-4C73-90D8-6A2B6F1EEE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DD3B4F-F5D7-40CB-A8F9-424A23661D7E}"/>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6" name="Footer Placeholder 5">
            <a:extLst>
              <a:ext uri="{FF2B5EF4-FFF2-40B4-BE49-F238E27FC236}">
                <a16:creationId xmlns:a16="http://schemas.microsoft.com/office/drawing/2014/main" id="{5D787ECD-E168-418B-91C7-D43DF1AA25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2F748A-91F7-4216-A77E-F5931790D287}"/>
              </a:ext>
            </a:extLst>
          </p:cNvPr>
          <p:cNvSpPr>
            <a:spLocks noGrp="1"/>
          </p:cNvSpPr>
          <p:nvPr>
            <p:ph type="sldNum" sz="quarter" idx="12"/>
          </p:nvPr>
        </p:nvSpPr>
        <p:spPr/>
        <p:txBody>
          <a:bodyPr/>
          <a:lstStyle/>
          <a:p>
            <a:fld id="{80142E74-613F-4EA0-AFFA-9BF4B379AE44}" type="slidenum">
              <a:rPr lang="en-US" smtClean="0"/>
              <a:t>‹#›</a:t>
            </a:fld>
            <a:endParaRPr lang="en-US"/>
          </a:p>
        </p:txBody>
      </p:sp>
    </p:spTree>
    <p:extLst>
      <p:ext uri="{BB962C8B-B14F-4D97-AF65-F5344CB8AC3E}">
        <p14:creationId xmlns:p14="http://schemas.microsoft.com/office/powerpoint/2010/main" val="33567495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8A2D4-B64E-4FE3-9B77-DB308F0897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B89F7B-4C65-4968-8B2F-88E09B8C99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9AE3A3-82CF-4F1E-A3AA-07C1E41F8864}"/>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5" name="Footer Placeholder 4">
            <a:extLst>
              <a:ext uri="{FF2B5EF4-FFF2-40B4-BE49-F238E27FC236}">
                <a16:creationId xmlns:a16="http://schemas.microsoft.com/office/drawing/2014/main" id="{16ABB2D0-A338-4C89-8C75-BF6BF4A9C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64A2AE-9CE4-4E08-8D51-D73E2F5091A7}"/>
              </a:ext>
            </a:extLst>
          </p:cNvPr>
          <p:cNvSpPr>
            <a:spLocks noGrp="1"/>
          </p:cNvSpPr>
          <p:nvPr>
            <p:ph type="sldNum" sz="quarter" idx="12"/>
          </p:nvPr>
        </p:nvSpPr>
        <p:spPr/>
        <p:txBody>
          <a:bodyPr/>
          <a:lstStyle/>
          <a:p>
            <a:fld id="{80142E74-613F-4EA0-AFFA-9BF4B379AE44}" type="slidenum">
              <a:rPr lang="en-US" smtClean="0"/>
              <a:t>‹#›</a:t>
            </a:fld>
            <a:endParaRPr lang="en-US"/>
          </a:p>
        </p:txBody>
      </p:sp>
    </p:spTree>
    <p:extLst>
      <p:ext uri="{BB962C8B-B14F-4D97-AF65-F5344CB8AC3E}">
        <p14:creationId xmlns:p14="http://schemas.microsoft.com/office/powerpoint/2010/main" val="7462248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6761A4-0C83-4CE3-A181-26C08242C20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0CF3D08-0867-4856-A8EB-B76217C0A6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98DAA2-0F3B-4DFB-BF85-9FB2A843F172}"/>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5" name="Footer Placeholder 4">
            <a:extLst>
              <a:ext uri="{FF2B5EF4-FFF2-40B4-BE49-F238E27FC236}">
                <a16:creationId xmlns:a16="http://schemas.microsoft.com/office/drawing/2014/main" id="{2E136433-A81B-4BC0-AE62-00CFC416CB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7CD200-DDE8-4F73-BDE3-BE48BBC7577A}"/>
              </a:ext>
            </a:extLst>
          </p:cNvPr>
          <p:cNvSpPr>
            <a:spLocks noGrp="1"/>
          </p:cNvSpPr>
          <p:nvPr>
            <p:ph type="sldNum" sz="quarter" idx="12"/>
          </p:nvPr>
        </p:nvSpPr>
        <p:spPr/>
        <p:txBody>
          <a:bodyPr/>
          <a:lstStyle/>
          <a:p>
            <a:fld id="{80142E74-613F-4EA0-AFFA-9BF4B379AE44}" type="slidenum">
              <a:rPr lang="en-US" smtClean="0"/>
              <a:t>‹#›</a:t>
            </a:fld>
            <a:endParaRPr lang="en-US"/>
          </a:p>
        </p:txBody>
      </p:sp>
    </p:spTree>
    <p:extLst>
      <p:ext uri="{BB962C8B-B14F-4D97-AF65-F5344CB8AC3E}">
        <p14:creationId xmlns:p14="http://schemas.microsoft.com/office/powerpoint/2010/main" val="20605918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GenCyb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EE889-61DC-4C3F-93F1-75DCDFD544A4}"/>
              </a:ext>
            </a:extLst>
          </p:cNvPr>
          <p:cNvSpPr>
            <a:spLocks noGrp="1"/>
          </p:cNvSpPr>
          <p:nvPr>
            <p:ph type="ctrTitle" hasCustomPrompt="1"/>
          </p:nvPr>
        </p:nvSpPr>
        <p:spPr>
          <a:xfrm>
            <a:off x="5525576" y="352696"/>
            <a:ext cx="5657366" cy="3357153"/>
          </a:xfrm>
        </p:spPr>
        <p:txBody>
          <a:bodyPr anchor="b"/>
          <a:lstStyle>
            <a:lvl1pPr algn="ctr">
              <a:defRPr sz="6000"/>
            </a:lvl1pPr>
          </a:lstStyle>
          <a:p>
            <a:r>
              <a:rPr lang="en-US" dirty="0"/>
              <a:t>Title</a:t>
            </a:r>
          </a:p>
        </p:txBody>
      </p:sp>
      <p:sp>
        <p:nvSpPr>
          <p:cNvPr id="3" name="Subtitle 2">
            <a:extLst>
              <a:ext uri="{FF2B5EF4-FFF2-40B4-BE49-F238E27FC236}">
                <a16:creationId xmlns:a16="http://schemas.microsoft.com/office/drawing/2014/main" id="{EDD1D724-43FA-48D9-8757-0D9F3815EBA7}"/>
              </a:ext>
            </a:extLst>
          </p:cNvPr>
          <p:cNvSpPr>
            <a:spLocks noGrp="1"/>
          </p:cNvSpPr>
          <p:nvPr>
            <p:ph type="subTitle" idx="1" hasCustomPrompt="1"/>
          </p:nvPr>
        </p:nvSpPr>
        <p:spPr>
          <a:xfrm>
            <a:off x="1524000" y="3941574"/>
            <a:ext cx="9144000" cy="13162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Thursday Morning Session </a:t>
            </a:r>
          </a:p>
          <a:p>
            <a:r>
              <a:rPr lang="en-US" dirty="0"/>
              <a:t>9-10:30 am</a:t>
            </a:r>
          </a:p>
        </p:txBody>
      </p:sp>
      <p:sp>
        <p:nvSpPr>
          <p:cNvPr id="4" name="Date Placeholder 3">
            <a:extLst>
              <a:ext uri="{FF2B5EF4-FFF2-40B4-BE49-F238E27FC236}">
                <a16:creationId xmlns:a16="http://schemas.microsoft.com/office/drawing/2014/main" id="{2AB283F8-A210-44B3-B61F-56DC7252E30A}"/>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5" name="Footer Placeholder 4">
            <a:extLst>
              <a:ext uri="{FF2B5EF4-FFF2-40B4-BE49-F238E27FC236}">
                <a16:creationId xmlns:a16="http://schemas.microsoft.com/office/drawing/2014/main" id="{668A5D58-563C-4AA9-ACB6-A6B36099A8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8D8884-24F3-4BF9-977C-850C32070B8A}"/>
              </a:ext>
            </a:extLst>
          </p:cNvPr>
          <p:cNvSpPr>
            <a:spLocks noGrp="1"/>
          </p:cNvSpPr>
          <p:nvPr>
            <p:ph type="sldNum" sz="quarter" idx="12"/>
          </p:nvPr>
        </p:nvSpPr>
        <p:spPr/>
        <p:txBody>
          <a:bodyPr/>
          <a:lstStyle/>
          <a:p>
            <a:fld id="{80142E74-613F-4EA0-AFFA-9BF4B379AE44}" type="slidenum">
              <a:rPr lang="en-US" smtClean="0"/>
              <a:t>‹#›</a:t>
            </a:fld>
            <a:endParaRPr lang="en-US"/>
          </a:p>
        </p:txBody>
      </p:sp>
      <p:pic>
        <p:nvPicPr>
          <p:cNvPr id="7" name="Picture 6">
            <a:extLst>
              <a:ext uri="{FF2B5EF4-FFF2-40B4-BE49-F238E27FC236}">
                <a16:creationId xmlns:a16="http://schemas.microsoft.com/office/drawing/2014/main" id="{E4E44081-F3D0-45B6-A033-BE5F597AF8EA}"/>
              </a:ext>
            </a:extLst>
          </p:cNvPr>
          <p:cNvPicPr>
            <a:picLocks noChangeAspect="1"/>
          </p:cNvPicPr>
          <p:nvPr userDrawn="1"/>
        </p:nvPicPr>
        <p:blipFill>
          <a:blip r:embed="rId2"/>
          <a:stretch>
            <a:fillRect/>
          </a:stretch>
        </p:blipFill>
        <p:spPr>
          <a:xfrm>
            <a:off x="496989" y="352697"/>
            <a:ext cx="5028588" cy="3357154"/>
          </a:xfrm>
          <a:prstGeom prst="rect">
            <a:avLst/>
          </a:prstGeom>
        </p:spPr>
      </p:pic>
      <p:pic>
        <p:nvPicPr>
          <p:cNvPr id="8" name="Picture 7">
            <a:extLst>
              <a:ext uri="{FF2B5EF4-FFF2-40B4-BE49-F238E27FC236}">
                <a16:creationId xmlns:a16="http://schemas.microsoft.com/office/drawing/2014/main" id="{34A166A6-1F5B-47D5-B091-BA49153D7A07}"/>
              </a:ext>
            </a:extLst>
          </p:cNvPr>
          <p:cNvPicPr>
            <a:picLocks noChangeAspect="1"/>
          </p:cNvPicPr>
          <p:nvPr userDrawn="1"/>
        </p:nvPicPr>
        <p:blipFill>
          <a:blip r:embed="rId3"/>
          <a:stretch>
            <a:fillRect/>
          </a:stretch>
        </p:blipFill>
        <p:spPr>
          <a:xfrm>
            <a:off x="6791367" y="5365076"/>
            <a:ext cx="4627265" cy="883997"/>
          </a:xfrm>
          <a:prstGeom prst="rect">
            <a:avLst/>
          </a:prstGeom>
        </p:spPr>
      </p:pic>
    </p:spTree>
    <p:extLst>
      <p:ext uri="{BB962C8B-B14F-4D97-AF65-F5344CB8AC3E}">
        <p14:creationId xmlns:p14="http://schemas.microsoft.com/office/powerpoint/2010/main" val="2053078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672A1-5C39-4822-A398-72FF943739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25FBC4-E234-4E13-8784-9ED7D0DEDE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7F29DB-4D63-4DB7-A475-45B6AEE807A9}"/>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5" name="Footer Placeholder 4">
            <a:extLst>
              <a:ext uri="{FF2B5EF4-FFF2-40B4-BE49-F238E27FC236}">
                <a16:creationId xmlns:a16="http://schemas.microsoft.com/office/drawing/2014/main" id="{F2D61871-EAB6-401B-B129-9B423B0B41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7BA0D7-B4DC-49F3-8420-197CBAA3302E}"/>
              </a:ext>
            </a:extLst>
          </p:cNvPr>
          <p:cNvSpPr>
            <a:spLocks noGrp="1"/>
          </p:cNvSpPr>
          <p:nvPr>
            <p:ph type="sldNum" sz="quarter" idx="12"/>
          </p:nvPr>
        </p:nvSpPr>
        <p:spPr/>
        <p:txBody>
          <a:bodyPr/>
          <a:lstStyle/>
          <a:p>
            <a:fld id="{80142E74-613F-4EA0-AFFA-9BF4B379AE44}" type="slidenum">
              <a:rPr lang="en-US" smtClean="0"/>
              <a:t>‹#›</a:t>
            </a:fld>
            <a:endParaRPr lang="en-US"/>
          </a:p>
        </p:txBody>
      </p:sp>
    </p:spTree>
    <p:extLst>
      <p:ext uri="{BB962C8B-B14F-4D97-AF65-F5344CB8AC3E}">
        <p14:creationId xmlns:p14="http://schemas.microsoft.com/office/powerpoint/2010/main" val="18728397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GenCyb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672A1-5C39-4822-A398-72FF943739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25FBC4-E234-4E13-8784-9ED7D0DEDE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7F29DB-4D63-4DB7-A475-45B6AEE807A9}"/>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5" name="Footer Placeholder 4">
            <a:extLst>
              <a:ext uri="{FF2B5EF4-FFF2-40B4-BE49-F238E27FC236}">
                <a16:creationId xmlns:a16="http://schemas.microsoft.com/office/drawing/2014/main" id="{F2D61871-EAB6-401B-B129-9B423B0B41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7BA0D7-B4DC-49F3-8420-197CBAA3302E}"/>
              </a:ext>
            </a:extLst>
          </p:cNvPr>
          <p:cNvSpPr>
            <a:spLocks noGrp="1"/>
          </p:cNvSpPr>
          <p:nvPr>
            <p:ph type="sldNum" sz="quarter" idx="12"/>
          </p:nvPr>
        </p:nvSpPr>
        <p:spPr/>
        <p:txBody>
          <a:bodyPr/>
          <a:lstStyle/>
          <a:p>
            <a:fld id="{80142E74-613F-4EA0-AFFA-9BF4B379AE44}" type="slidenum">
              <a:rPr lang="en-US" smtClean="0"/>
              <a:t>‹#›</a:t>
            </a:fld>
            <a:endParaRPr lang="en-US"/>
          </a:p>
        </p:txBody>
      </p:sp>
      <p:pic>
        <p:nvPicPr>
          <p:cNvPr id="7" name="Picture 6">
            <a:extLst>
              <a:ext uri="{FF2B5EF4-FFF2-40B4-BE49-F238E27FC236}">
                <a16:creationId xmlns:a16="http://schemas.microsoft.com/office/drawing/2014/main" id="{7B81C10A-6878-4AB4-A02C-10854851A62A}"/>
              </a:ext>
            </a:extLst>
          </p:cNvPr>
          <p:cNvPicPr>
            <a:picLocks noChangeAspect="1"/>
          </p:cNvPicPr>
          <p:nvPr userDrawn="1"/>
        </p:nvPicPr>
        <p:blipFill>
          <a:blip r:embed="rId2"/>
          <a:stretch>
            <a:fillRect/>
          </a:stretch>
        </p:blipFill>
        <p:spPr>
          <a:xfrm>
            <a:off x="154993" y="6097133"/>
            <a:ext cx="1082151" cy="717288"/>
          </a:xfrm>
          <a:prstGeom prst="rect">
            <a:avLst/>
          </a:prstGeom>
        </p:spPr>
      </p:pic>
      <p:pic>
        <p:nvPicPr>
          <p:cNvPr id="8" name="Picture 7">
            <a:extLst>
              <a:ext uri="{FF2B5EF4-FFF2-40B4-BE49-F238E27FC236}">
                <a16:creationId xmlns:a16="http://schemas.microsoft.com/office/drawing/2014/main" id="{99FBEB5E-4DE7-4CFD-9816-99A1BE078385}"/>
              </a:ext>
            </a:extLst>
          </p:cNvPr>
          <p:cNvPicPr>
            <a:picLocks noChangeAspect="1"/>
          </p:cNvPicPr>
          <p:nvPr userDrawn="1"/>
        </p:nvPicPr>
        <p:blipFill>
          <a:blip r:embed="rId3"/>
          <a:stretch>
            <a:fillRect/>
          </a:stretch>
        </p:blipFill>
        <p:spPr>
          <a:xfrm>
            <a:off x="8825214" y="6152240"/>
            <a:ext cx="2528586" cy="479732"/>
          </a:xfrm>
          <a:prstGeom prst="rect">
            <a:avLst/>
          </a:prstGeom>
        </p:spPr>
      </p:pic>
    </p:spTree>
    <p:extLst>
      <p:ext uri="{BB962C8B-B14F-4D97-AF65-F5344CB8AC3E}">
        <p14:creationId xmlns:p14="http://schemas.microsoft.com/office/powerpoint/2010/main" val="1821538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59045-19D5-4466-820B-AC995D8FE7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35DCB93-5F2E-4D06-B492-0003CD7F6D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F7726E-2CFC-4518-BF7A-CE2DA207BA2F}"/>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5" name="Footer Placeholder 4">
            <a:extLst>
              <a:ext uri="{FF2B5EF4-FFF2-40B4-BE49-F238E27FC236}">
                <a16:creationId xmlns:a16="http://schemas.microsoft.com/office/drawing/2014/main" id="{F72150C1-C50E-48B1-85FC-B817E1D098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2F3984-F135-497B-8EEA-68985393005E}"/>
              </a:ext>
            </a:extLst>
          </p:cNvPr>
          <p:cNvSpPr>
            <a:spLocks noGrp="1"/>
          </p:cNvSpPr>
          <p:nvPr>
            <p:ph type="sldNum" sz="quarter" idx="12"/>
          </p:nvPr>
        </p:nvSpPr>
        <p:spPr/>
        <p:txBody>
          <a:bodyPr/>
          <a:lstStyle/>
          <a:p>
            <a:fld id="{80142E74-613F-4EA0-AFFA-9BF4B379AE44}" type="slidenum">
              <a:rPr lang="en-US" smtClean="0"/>
              <a:t>‹#›</a:t>
            </a:fld>
            <a:endParaRPr lang="en-US"/>
          </a:p>
        </p:txBody>
      </p:sp>
    </p:spTree>
    <p:extLst>
      <p:ext uri="{BB962C8B-B14F-4D97-AF65-F5344CB8AC3E}">
        <p14:creationId xmlns:p14="http://schemas.microsoft.com/office/powerpoint/2010/main" val="980031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32D1-F6D5-4739-BD4D-AB44C03EBD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AF68DD-09DC-4131-9C96-48BC757F4D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B56845B-5FDA-41CE-80A3-4429142A81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36F249-907B-4695-B5C1-A5F802BA430C}"/>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6" name="Footer Placeholder 5">
            <a:extLst>
              <a:ext uri="{FF2B5EF4-FFF2-40B4-BE49-F238E27FC236}">
                <a16:creationId xmlns:a16="http://schemas.microsoft.com/office/drawing/2014/main" id="{C9F280D8-ABB3-42EF-981E-2543CC4413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847622-0130-4A8E-A656-B8536BF41187}"/>
              </a:ext>
            </a:extLst>
          </p:cNvPr>
          <p:cNvSpPr>
            <a:spLocks noGrp="1"/>
          </p:cNvSpPr>
          <p:nvPr>
            <p:ph type="sldNum" sz="quarter" idx="12"/>
          </p:nvPr>
        </p:nvSpPr>
        <p:spPr/>
        <p:txBody>
          <a:bodyPr/>
          <a:lstStyle/>
          <a:p>
            <a:fld id="{80142E74-613F-4EA0-AFFA-9BF4B379AE44}" type="slidenum">
              <a:rPr lang="en-US" smtClean="0"/>
              <a:t>‹#›</a:t>
            </a:fld>
            <a:endParaRPr lang="en-US"/>
          </a:p>
        </p:txBody>
      </p:sp>
    </p:spTree>
    <p:extLst>
      <p:ext uri="{BB962C8B-B14F-4D97-AF65-F5344CB8AC3E}">
        <p14:creationId xmlns:p14="http://schemas.microsoft.com/office/powerpoint/2010/main" val="1968213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GenCyber Agenda">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BB36F249-907B-4695-B5C1-A5F802BA430C}"/>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6" name="Footer Placeholder 5">
            <a:extLst>
              <a:ext uri="{FF2B5EF4-FFF2-40B4-BE49-F238E27FC236}">
                <a16:creationId xmlns:a16="http://schemas.microsoft.com/office/drawing/2014/main" id="{C9F280D8-ABB3-42EF-981E-2543CC4413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847622-0130-4A8E-A656-B8536BF41187}"/>
              </a:ext>
            </a:extLst>
          </p:cNvPr>
          <p:cNvSpPr>
            <a:spLocks noGrp="1"/>
          </p:cNvSpPr>
          <p:nvPr>
            <p:ph type="sldNum" sz="quarter" idx="12"/>
          </p:nvPr>
        </p:nvSpPr>
        <p:spPr/>
        <p:txBody>
          <a:bodyPr/>
          <a:lstStyle/>
          <a:p>
            <a:fld id="{80142E74-613F-4EA0-AFFA-9BF4B379AE44}" type="slidenum">
              <a:rPr lang="en-US" smtClean="0"/>
              <a:t>‹#›</a:t>
            </a:fld>
            <a:endParaRPr lang="en-US"/>
          </a:p>
        </p:txBody>
      </p:sp>
      <p:sp>
        <p:nvSpPr>
          <p:cNvPr id="14" name="Title 1">
            <a:extLst>
              <a:ext uri="{FF2B5EF4-FFF2-40B4-BE49-F238E27FC236}">
                <a16:creationId xmlns:a16="http://schemas.microsoft.com/office/drawing/2014/main" id="{E3B64FC5-4C86-4948-B537-32A772C5AB63}"/>
              </a:ext>
            </a:extLst>
          </p:cNvPr>
          <p:cNvSpPr>
            <a:spLocks noGrp="1"/>
          </p:cNvSpPr>
          <p:nvPr>
            <p:ph type="title"/>
          </p:nvPr>
        </p:nvSpPr>
        <p:spPr>
          <a:xfrm>
            <a:off x="838200" y="365125"/>
            <a:ext cx="10515600" cy="922499"/>
          </a:xfrm>
        </p:spPr>
        <p:txBody>
          <a:bodyPr/>
          <a:lstStyle/>
          <a:p>
            <a:pPr algn="ctr"/>
            <a:r>
              <a:rPr lang="en-US"/>
              <a:t>Click to edit Master title style</a:t>
            </a:r>
            <a:endParaRPr lang="en-US" dirty="0"/>
          </a:p>
        </p:txBody>
      </p:sp>
      <p:sp>
        <p:nvSpPr>
          <p:cNvPr id="15" name="Subtitle 2">
            <a:extLst>
              <a:ext uri="{FF2B5EF4-FFF2-40B4-BE49-F238E27FC236}">
                <a16:creationId xmlns:a16="http://schemas.microsoft.com/office/drawing/2014/main" id="{0381888D-6306-4BDC-A527-FAA0E64259B3}"/>
              </a:ext>
            </a:extLst>
          </p:cNvPr>
          <p:cNvSpPr>
            <a:spLocks noGrp="1"/>
          </p:cNvSpPr>
          <p:nvPr>
            <p:ph sz="half" idx="1" hasCustomPrompt="1"/>
          </p:nvPr>
        </p:nvSpPr>
        <p:spPr>
          <a:xfrm>
            <a:off x="1123229" y="1820691"/>
            <a:ext cx="5181600" cy="4794250"/>
          </a:xfrm>
        </p:spPr>
        <p:txBody>
          <a:bodyPr>
            <a:noAutofit/>
          </a:bodyPr>
          <a:lstStyle>
            <a:lvl1pPr>
              <a:defRPr baseline="0">
                <a:latin typeface="+mj-lt"/>
              </a:defRPr>
            </a:lvl1pPr>
          </a:lstStyle>
          <a:p>
            <a:pPr marL="0" indent="0" algn="l">
              <a:buNone/>
            </a:pPr>
            <a:r>
              <a:rPr lang="en-US" sz="1600" dirty="0">
                <a:solidFill>
                  <a:srgbClr val="FF0000"/>
                </a:solidFill>
                <a:latin typeface="Roboto Light" panose="02000000000000000000" pitchFamily="2" charset="0"/>
                <a:ea typeface="Roboto Light" panose="02000000000000000000" pitchFamily="2" charset="0"/>
              </a:rPr>
              <a:t>12:30 – 1:30 PM  </a:t>
            </a:r>
          </a:p>
          <a:p>
            <a:r>
              <a:rPr lang="en-US" sz="1400" dirty="0">
                <a:latin typeface="Roboto Light" panose="02000000000000000000" pitchFamily="2" charset="0"/>
                <a:ea typeface="Roboto Light" panose="02000000000000000000" pitchFamily="2" charset="0"/>
              </a:rPr>
              <a:t>Talk</a:t>
            </a:r>
            <a:endParaRPr lang="en-US" sz="1400" dirty="0">
              <a:effectLst/>
              <a:latin typeface="Roboto Light" panose="02000000000000000000" pitchFamily="2" charset="0"/>
              <a:ea typeface="Roboto Light" panose="02000000000000000000" pitchFamily="2" charset="0"/>
            </a:endParaRPr>
          </a:p>
          <a:p>
            <a:r>
              <a:rPr lang="en-US" sz="1400" dirty="0">
                <a:latin typeface="Roboto Light" panose="02000000000000000000" pitchFamily="2" charset="0"/>
                <a:ea typeface="Roboto Light" panose="02000000000000000000" pitchFamily="2" charset="0"/>
              </a:rPr>
              <a:t>More info</a:t>
            </a:r>
            <a:endParaRPr lang="en-US" sz="1400" dirty="0">
              <a:effectLst/>
              <a:latin typeface="Roboto Light" panose="02000000000000000000" pitchFamily="2" charset="0"/>
              <a:ea typeface="Roboto Light" panose="02000000000000000000" pitchFamily="2" charset="0"/>
            </a:endParaRPr>
          </a:p>
          <a:p>
            <a:r>
              <a:rPr lang="en-US" sz="1400" dirty="0">
                <a:latin typeface="Roboto Light" panose="02000000000000000000" pitchFamily="2" charset="0"/>
                <a:ea typeface="Roboto Light" panose="02000000000000000000" pitchFamily="2" charset="0"/>
              </a:rPr>
              <a:t>Info</a:t>
            </a:r>
            <a:endParaRPr lang="en-US" sz="1400" dirty="0">
              <a:effectLst/>
              <a:latin typeface="Roboto Light" panose="02000000000000000000" pitchFamily="2" charset="0"/>
              <a:ea typeface="Roboto Light" panose="02000000000000000000" pitchFamily="2" charset="0"/>
            </a:endParaRPr>
          </a:p>
          <a:p>
            <a:pPr algn="l"/>
            <a:endParaRPr lang="en-US" sz="1600" dirty="0">
              <a:effectLst/>
              <a:latin typeface="Roboto Light" panose="02000000000000000000" pitchFamily="2" charset="0"/>
              <a:ea typeface="Roboto Light" panose="02000000000000000000" pitchFamily="2" charset="0"/>
            </a:endParaRPr>
          </a:p>
          <a:p>
            <a:pPr marL="0" indent="0" algn="l">
              <a:buNone/>
            </a:pPr>
            <a:r>
              <a:rPr lang="en-US" sz="1600" dirty="0">
                <a:solidFill>
                  <a:srgbClr val="FF0000"/>
                </a:solidFill>
                <a:latin typeface="Roboto Light" panose="02000000000000000000" pitchFamily="2" charset="0"/>
                <a:ea typeface="Roboto Light" panose="02000000000000000000" pitchFamily="2" charset="0"/>
              </a:rPr>
              <a:t>1:45 – 2:30 PM</a:t>
            </a:r>
          </a:p>
          <a:p>
            <a:pPr marL="0" indent="0">
              <a:buNone/>
            </a:pPr>
            <a:r>
              <a:rPr lang="en-US" sz="1400" dirty="0">
                <a:latin typeface="Roboto Light" panose="02000000000000000000" pitchFamily="2" charset="0"/>
                <a:ea typeface="Roboto Light" panose="02000000000000000000" pitchFamily="2" charset="0"/>
              </a:rPr>
              <a:t> </a:t>
            </a:r>
          </a:p>
          <a:p>
            <a:pPr marL="0" indent="0">
              <a:buNone/>
            </a:pPr>
            <a:r>
              <a:rPr lang="en-US" sz="1600" dirty="0">
                <a:latin typeface="Roboto Light" panose="02000000000000000000" pitchFamily="2" charset="0"/>
                <a:ea typeface="Roboto Light" panose="02000000000000000000" pitchFamily="2" charset="0"/>
              </a:rPr>
              <a:t> </a:t>
            </a:r>
          </a:p>
          <a:p>
            <a:pPr marL="0" indent="0">
              <a:buNone/>
            </a:pPr>
            <a:r>
              <a:rPr lang="en-US" sz="1600" dirty="0">
                <a:solidFill>
                  <a:srgbClr val="FF0000"/>
                </a:solidFill>
                <a:effectLst/>
                <a:latin typeface="Roboto Light" panose="02000000000000000000" pitchFamily="2" charset="0"/>
                <a:ea typeface="Roboto Light" panose="02000000000000000000" pitchFamily="2" charset="0"/>
              </a:rPr>
              <a:t>2:45 PM – 3:00 PM</a:t>
            </a:r>
          </a:p>
          <a:p>
            <a:pPr marL="0" indent="0">
              <a:buNone/>
            </a:pPr>
            <a:r>
              <a:rPr lang="en-US" sz="1400" dirty="0">
                <a:latin typeface="Roboto Light" panose="02000000000000000000" pitchFamily="2" charset="0"/>
                <a:ea typeface="Roboto Light" panose="02000000000000000000" pitchFamily="2" charset="0"/>
              </a:rPr>
              <a:t> </a:t>
            </a:r>
          </a:p>
          <a:p>
            <a:pPr marL="0" indent="0">
              <a:buNone/>
            </a:pPr>
            <a:endParaRPr lang="en-US" sz="1600" dirty="0">
              <a:latin typeface="Roboto Light" panose="02000000000000000000" pitchFamily="2" charset="0"/>
              <a:ea typeface="Roboto Light" panose="02000000000000000000" pitchFamily="2" charset="0"/>
            </a:endParaRPr>
          </a:p>
          <a:p>
            <a:pPr marL="0" indent="0">
              <a:buNone/>
            </a:pPr>
            <a:r>
              <a:rPr lang="en-US" sz="1600" dirty="0">
                <a:solidFill>
                  <a:srgbClr val="FF0000"/>
                </a:solidFill>
                <a:latin typeface="Roboto Light" panose="02000000000000000000" pitchFamily="2" charset="0"/>
                <a:ea typeface="Roboto Light" panose="02000000000000000000" pitchFamily="2" charset="0"/>
              </a:rPr>
              <a:t>3:00 PM – 4:00 PM</a:t>
            </a:r>
          </a:p>
          <a:p>
            <a:pPr marL="0" indent="0">
              <a:buNone/>
            </a:pPr>
            <a:r>
              <a:rPr lang="en-US" sz="1400" dirty="0">
                <a:latin typeface="Roboto Light" panose="02000000000000000000" pitchFamily="2" charset="0"/>
                <a:ea typeface="Roboto Light" panose="02000000000000000000" pitchFamily="2" charset="0"/>
              </a:rPr>
              <a:t> </a:t>
            </a:r>
          </a:p>
        </p:txBody>
      </p:sp>
      <p:pic>
        <p:nvPicPr>
          <p:cNvPr id="17" name="Picture 16">
            <a:extLst>
              <a:ext uri="{FF2B5EF4-FFF2-40B4-BE49-F238E27FC236}">
                <a16:creationId xmlns:a16="http://schemas.microsoft.com/office/drawing/2014/main" id="{94C301E2-F93C-4A02-958D-082A770C542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981" y="136525"/>
            <a:ext cx="2659610" cy="1684166"/>
          </a:xfrm>
          <a:prstGeom prst="rect">
            <a:avLst/>
          </a:prstGeom>
        </p:spPr>
      </p:pic>
      <p:sp>
        <p:nvSpPr>
          <p:cNvPr id="18" name="TextBox 17">
            <a:extLst>
              <a:ext uri="{FF2B5EF4-FFF2-40B4-BE49-F238E27FC236}">
                <a16:creationId xmlns:a16="http://schemas.microsoft.com/office/drawing/2014/main" id="{FA9838AE-E9C4-4F49-A5A4-15169CF63599}"/>
              </a:ext>
            </a:extLst>
          </p:cNvPr>
          <p:cNvSpPr txBox="1"/>
          <p:nvPr userDrawn="1"/>
        </p:nvSpPr>
        <p:spPr>
          <a:xfrm>
            <a:off x="7638939" y="4526915"/>
            <a:ext cx="2811347" cy="646331"/>
          </a:xfrm>
          <a:prstGeom prst="rect">
            <a:avLst/>
          </a:prstGeom>
          <a:noFill/>
        </p:spPr>
        <p:txBody>
          <a:bodyPr wrap="square" rtlCol="0">
            <a:spAutoFit/>
          </a:bodyPr>
          <a:lstStyle/>
          <a:p>
            <a:r>
              <a:rPr lang="en-US" dirty="0"/>
              <a:t>Breaks:  1:30 – 1:45 PM   </a:t>
            </a:r>
          </a:p>
          <a:p>
            <a:endParaRPr lang="en-US" dirty="0"/>
          </a:p>
        </p:txBody>
      </p:sp>
      <p:pic>
        <p:nvPicPr>
          <p:cNvPr id="19" name="Picture 18">
            <a:extLst>
              <a:ext uri="{FF2B5EF4-FFF2-40B4-BE49-F238E27FC236}">
                <a16:creationId xmlns:a16="http://schemas.microsoft.com/office/drawing/2014/main" id="{02718FCA-302E-4582-AD04-08BAD626EF3C}"/>
              </a:ext>
            </a:extLst>
          </p:cNvPr>
          <p:cNvPicPr>
            <a:picLocks noChangeAspect="1"/>
          </p:cNvPicPr>
          <p:nvPr userDrawn="1"/>
        </p:nvPicPr>
        <p:blipFill>
          <a:blip r:embed="rId3"/>
          <a:stretch>
            <a:fillRect/>
          </a:stretch>
        </p:blipFill>
        <p:spPr>
          <a:xfrm>
            <a:off x="7057554" y="5812594"/>
            <a:ext cx="3835733" cy="727728"/>
          </a:xfrm>
          <a:prstGeom prst="rect">
            <a:avLst/>
          </a:prstGeom>
        </p:spPr>
      </p:pic>
    </p:spTree>
    <p:extLst>
      <p:ext uri="{BB962C8B-B14F-4D97-AF65-F5344CB8AC3E}">
        <p14:creationId xmlns:p14="http://schemas.microsoft.com/office/powerpoint/2010/main" val="3161991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5">
                                            <p:txEl>
                                              <p:pRg st="1" end="1"/>
                                            </p:txEl>
                                          </p:spTgt>
                                        </p:tgtEl>
                                        <p:attrNameLst>
                                          <p:attrName>style.visibility</p:attrName>
                                        </p:attrNameLst>
                                      </p:cBhvr>
                                      <p:to>
                                        <p:strVal val="visible"/>
                                      </p:to>
                                    </p:set>
                                    <p:anim calcmode="lin" valueType="num">
                                      <p:cBhvr additive="base">
                                        <p:cTn id="13" dur="500" fill="hold"/>
                                        <p:tgtEl>
                                          <p:spTgt spid="1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xEl>
                                              <p:pRg st="2" end="2"/>
                                            </p:txEl>
                                          </p:spTgt>
                                        </p:tgtEl>
                                        <p:attrNameLst>
                                          <p:attrName>style.visibility</p:attrName>
                                        </p:attrNameLst>
                                      </p:cBhvr>
                                      <p:to>
                                        <p:strVal val="visible"/>
                                      </p:to>
                                    </p:set>
                                    <p:anim calcmode="lin" valueType="num">
                                      <p:cBhvr additive="base">
                                        <p:cTn id="19" dur="500" fill="hold"/>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5">
                                            <p:txEl>
                                              <p:pRg st="3" end="3"/>
                                            </p:txEl>
                                          </p:spTgt>
                                        </p:tgtEl>
                                        <p:attrNameLst>
                                          <p:attrName>style.visibility</p:attrName>
                                        </p:attrNameLst>
                                      </p:cBhvr>
                                      <p:to>
                                        <p:strVal val="visible"/>
                                      </p:to>
                                    </p:set>
                                    <p:anim calcmode="lin" valueType="num">
                                      <p:cBhvr additive="base">
                                        <p:cTn id="25" dur="500" fill="hold"/>
                                        <p:tgtEl>
                                          <p:spTgt spid="1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5">
                                            <p:txEl>
                                              <p:pRg st="5" end="5"/>
                                            </p:txEl>
                                          </p:spTgt>
                                        </p:tgtEl>
                                        <p:attrNameLst>
                                          <p:attrName>style.visibility</p:attrName>
                                        </p:attrNameLst>
                                      </p:cBhvr>
                                      <p:to>
                                        <p:strVal val="visible"/>
                                      </p:to>
                                    </p:set>
                                    <p:anim calcmode="lin" valueType="num">
                                      <p:cBhvr additive="base">
                                        <p:cTn id="31" dur="500" fill="hold"/>
                                        <p:tgtEl>
                                          <p:spTgt spid="15">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5">
                                            <p:txEl>
                                              <p:pRg st="6" end="6"/>
                                            </p:txEl>
                                          </p:spTgt>
                                        </p:tgtEl>
                                        <p:attrNameLst>
                                          <p:attrName>style.visibility</p:attrName>
                                        </p:attrNameLst>
                                      </p:cBhvr>
                                      <p:to>
                                        <p:strVal val="visible"/>
                                      </p:to>
                                    </p:set>
                                    <p:anim calcmode="lin" valueType="num">
                                      <p:cBhvr additive="base">
                                        <p:cTn id="37" dur="500" fill="hold"/>
                                        <p:tgtEl>
                                          <p:spTgt spid="15">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5">
                                            <p:txEl>
                                              <p:pRg st="7" end="7"/>
                                            </p:txEl>
                                          </p:spTgt>
                                        </p:tgtEl>
                                        <p:attrNameLst>
                                          <p:attrName>style.visibility</p:attrName>
                                        </p:attrNameLst>
                                      </p:cBhvr>
                                      <p:to>
                                        <p:strVal val="visible"/>
                                      </p:to>
                                    </p:set>
                                    <p:anim calcmode="lin" valueType="num">
                                      <p:cBhvr additive="base">
                                        <p:cTn id="43" dur="500" fill="hold"/>
                                        <p:tgtEl>
                                          <p:spTgt spid="15">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5">
                                            <p:txEl>
                                              <p:pRg st="8" end="8"/>
                                            </p:txEl>
                                          </p:spTgt>
                                        </p:tgtEl>
                                        <p:attrNameLst>
                                          <p:attrName>style.visibility</p:attrName>
                                        </p:attrNameLst>
                                      </p:cBhvr>
                                      <p:to>
                                        <p:strVal val="visible"/>
                                      </p:to>
                                    </p:set>
                                    <p:anim calcmode="lin" valueType="num">
                                      <p:cBhvr additive="base">
                                        <p:cTn id="49" dur="500" fill="hold"/>
                                        <p:tgtEl>
                                          <p:spTgt spid="15">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1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15">
                                            <p:txEl>
                                              <p:pRg st="9" end="9"/>
                                            </p:txEl>
                                          </p:spTgt>
                                        </p:tgtEl>
                                        <p:attrNameLst>
                                          <p:attrName>style.visibility</p:attrName>
                                        </p:attrNameLst>
                                      </p:cBhvr>
                                      <p:to>
                                        <p:strVal val="visible"/>
                                      </p:to>
                                    </p:set>
                                    <p:anim calcmode="lin" valueType="num">
                                      <p:cBhvr additive="base">
                                        <p:cTn id="55" dur="500" fill="hold"/>
                                        <p:tgtEl>
                                          <p:spTgt spid="15">
                                            <p:txEl>
                                              <p:pRg st="9" end="9"/>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15">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15">
                                            <p:txEl>
                                              <p:pRg st="11" end="11"/>
                                            </p:txEl>
                                          </p:spTgt>
                                        </p:tgtEl>
                                        <p:attrNameLst>
                                          <p:attrName>style.visibility</p:attrName>
                                        </p:attrNameLst>
                                      </p:cBhvr>
                                      <p:to>
                                        <p:strVal val="visible"/>
                                      </p:to>
                                    </p:set>
                                    <p:anim calcmode="lin" valueType="num">
                                      <p:cBhvr additive="base">
                                        <p:cTn id="61" dur="500" fill="hold"/>
                                        <p:tgtEl>
                                          <p:spTgt spid="15">
                                            <p:txEl>
                                              <p:pRg st="11" end="11"/>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15">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15">
                                            <p:txEl>
                                              <p:pRg st="12" end="12"/>
                                            </p:txEl>
                                          </p:spTgt>
                                        </p:tgtEl>
                                        <p:attrNameLst>
                                          <p:attrName>style.visibility</p:attrName>
                                        </p:attrNameLst>
                                      </p:cBhvr>
                                      <p:to>
                                        <p:strVal val="visible"/>
                                      </p:to>
                                    </p:set>
                                    <p:anim calcmode="lin" valueType="num">
                                      <p:cBhvr additive="base">
                                        <p:cTn id="67" dur="500" fill="hold"/>
                                        <p:tgtEl>
                                          <p:spTgt spid="15">
                                            <p:txEl>
                                              <p:pRg st="12" end="12"/>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15">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18"/>
                                        </p:tgtEl>
                                        <p:attrNameLst>
                                          <p:attrName>style.visibility</p:attrName>
                                        </p:attrNameLst>
                                      </p:cBhvr>
                                      <p:to>
                                        <p:strVal val="visible"/>
                                      </p:to>
                                    </p:set>
                                    <p:anim calcmode="lin" valueType="num">
                                      <p:cBhvr additive="base">
                                        <p:cTn id="73" dur="500" fill="hold"/>
                                        <p:tgtEl>
                                          <p:spTgt spid="18"/>
                                        </p:tgtEl>
                                        <p:attrNameLst>
                                          <p:attrName>ppt_x</p:attrName>
                                        </p:attrNameLst>
                                      </p:cBhvr>
                                      <p:tavLst>
                                        <p:tav tm="0">
                                          <p:val>
                                            <p:strVal val="#ppt_x"/>
                                          </p:val>
                                        </p:tav>
                                        <p:tav tm="100000">
                                          <p:val>
                                            <p:strVal val="#ppt_x"/>
                                          </p:val>
                                        </p:tav>
                                      </p:tavLst>
                                    </p:anim>
                                    <p:anim calcmode="lin" valueType="num">
                                      <p:cBhvr additive="base">
                                        <p:cTn id="7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P spid="18"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DAD33-D97E-4485-89F5-85037C163A5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67803ED-C663-4930-940F-720B8DF7C7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BAA7E6-85C8-461C-9F78-B46632733D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F79B852-AD22-4673-A139-D6699BA9F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9E82C6-FC46-4706-98B2-8A689316B0C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66CA8D-4B96-4364-85FB-2D8A7ED818EC}"/>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8" name="Footer Placeholder 7">
            <a:extLst>
              <a:ext uri="{FF2B5EF4-FFF2-40B4-BE49-F238E27FC236}">
                <a16:creationId xmlns:a16="http://schemas.microsoft.com/office/drawing/2014/main" id="{6899593A-70D2-4D68-BB5F-F9A2E075CD5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F79BB5E-3E92-494C-B15A-74914E95E38F}"/>
              </a:ext>
            </a:extLst>
          </p:cNvPr>
          <p:cNvSpPr>
            <a:spLocks noGrp="1"/>
          </p:cNvSpPr>
          <p:nvPr>
            <p:ph type="sldNum" sz="quarter" idx="12"/>
          </p:nvPr>
        </p:nvSpPr>
        <p:spPr/>
        <p:txBody>
          <a:bodyPr/>
          <a:lstStyle/>
          <a:p>
            <a:fld id="{80142E74-613F-4EA0-AFFA-9BF4B379AE44}" type="slidenum">
              <a:rPr lang="en-US" smtClean="0"/>
              <a:t>‹#›</a:t>
            </a:fld>
            <a:endParaRPr lang="en-US"/>
          </a:p>
        </p:txBody>
      </p:sp>
    </p:spTree>
    <p:extLst>
      <p:ext uri="{BB962C8B-B14F-4D97-AF65-F5344CB8AC3E}">
        <p14:creationId xmlns:p14="http://schemas.microsoft.com/office/powerpoint/2010/main" val="4279244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B8AB-7A70-40BF-BA6B-533004CE2A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6ACAA2-32B3-4F47-9C0A-58FCF623CF34}"/>
              </a:ext>
            </a:extLst>
          </p:cNvPr>
          <p:cNvSpPr>
            <a:spLocks noGrp="1"/>
          </p:cNvSpPr>
          <p:nvPr>
            <p:ph type="dt" sz="half" idx="10"/>
          </p:nvPr>
        </p:nvSpPr>
        <p:spPr/>
        <p:txBody>
          <a:bodyPr/>
          <a:lstStyle/>
          <a:p>
            <a:fld id="{F0B4C3B1-5FF3-4E09-BE15-873E07F1D81C}" type="datetimeFigureOut">
              <a:rPr lang="en-US" smtClean="0"/>
              <a:t>1/6/2022</a:t>
            </a:fld>
            <a:endParaRPr lang="en-US"/>
          </a:p>
        </p:txBody>
      </p:sp>
      <p:sp>
        <p:nvSpPr>
          <p:cNvPr id="4" name="Footer Placeholder 3">
            <a:extLst>
              <a:ext uri="{FF2B5EF4-FFF2-40B4-BE49-F238E27FC236}">
                <a16:creationId xmlns:a16="http://schemas.microsoft.com/office/drawing/2014/main" id="{4B84C98E-C30E-42F0-AB58-F7B1764BD69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3DB362-EB7D-438C-9019-B56BCCF89F03}"/>
              </a:ext>
            </a:extLst>
          </p:cNvPr>
          <p:cNvSpPr>
            <a:spLocks noGrp="1"/>
          </p:cNvSpPr>
          <p:nvPr>
            <p:ph type="sldNum" sz="quarter" idx="12"/>
          </p:nvPr>
        </p:nvSpPr>
        <p:spPr/>
        <p:txBody>
          <a:bodyPr/>
          <a:lstStyle/>
          <a:p>
            <a:fld id="{80142E74-613F-4EA0-AFFA-9BF4B379AE44}" type="slidenum">
              <a:rPr lang="en-US" smtClean="0"/>
              <a:t>‹#›</a:t>
            </a:fld>
            <a:endParaRPr lang="en-US"/>
          </a:p>
        </p:txBody>
      </p:sp>
    </p:spTree>
    <p:extLst>
      <p:ext uri="{BB962C8B-B14F-4D97-AF65-F5344CB8AC3E}">
        <p14:creationId xmlns:p14="http://schemas.microsoft.com/office/powerpoint/2010/main" val="1131220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115F61-18A0-4FD4-BF81-10127A864C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16CAE2D-F947-4708-A0A9-C915451116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B92F61-5E89-4524-A2F1-997CE42824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B4C3B1-5FF3-4E09-BE15-873E07F1D81C}" type="datetimeFigureOut">
              <a:rPr lang="en-US" smtClean="0"/>
              <a:t>1/6/2022</a:t>
            </a:fld>
            <a:endParaRPr lang="en-US" dirty="0"/>
          </a:p>
        </p:txBody>
      </p:sp>
      <p:sp>
        <p:nvSpPr>
          <p:cNvPr id="5" name="Footer Placeholder 4">
            <a:extLst>
              <a:ext uri="{FF2B5EF4-FFF2-40B4-BE49-F238E27FC236}">
                <a16:creationId xmlns:a16="http://schemas.microsoft.com/office/drawing/2014/main" id="{B46EFA95-B299-451B-B168-0884D7DD32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4B68120-1020-4C79-991A-EC076668E6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142E74-613F-4EA0-AFFA-9BF4B379AE44}" type="slidenum">
              <a:rPr lang="en-US" smtClean="0"/>
              <a:t>‹#›</a:t>
            </a:fld>
            <a:endParaRPr lang="en-US"/>
          </a:p>
        </p:txBody>
      </p:sp>
    </p:spTree>
    <p:extLst>
      <p:ext uri="{BB962C8B-B14F-4D97-AF65-F5344CB8AC3E}">
        <p14:creationId xmlns:p14="http://schemas.microsoft.com/office/powerpoint/2010/main" val="1287233507"/>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50" r:id="rId3"/>
    <p:sldLayoutId id="2147483662" r:id="rId4"/>
    <p:sldLayoutId id="2147483651" r:id="rId5"/>
    <p:sldLayoutId id="2147483652" r:id="rId6"/>
    <p:sldLayoutId id="2147483664" r:id="rId7"/>
    <p:sldLayoutId id="2147483653" r:id="rId8"/>
    <p:sldLayoutId id="2147483654" r:id="rId9"/>
    <p:sldLayoutId id="2147483655" r:id="rId10"/>
    <p:sldLayoutId id="2147483656" r:id="rId11"/>
    <p:sldLayoutId id="2147483657" r:id="rId12"/>
    <p:sldLayoutId id="2147483658" r:id="rId13"/>
    <p:sldLayoutId id="2147483659"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hyperlink" Target="https://cyberhoot.com/wp-content/uploads/2020/05/Hash-plus-Salt-1.png"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9CC85F-9F46-4B20-B7C5-7A3B31A451B6}"/>
              </a:ext>
            </a:extLst>
          </p:cNvPr>
          <p:cNvSpPr>
            <a:spLocks noGrp="1"/>
          </p:cNvSpPr>
          <p:nvPr>
            <p:ph type="ctrTitle"/>
          </p:nvPr>
        </p:nvSpPr>
        <p:spPr/>
        <p:txBody>
          <a:bodyPr/>
          <a:lstStyle/>
          <a:p>
            <a:r>
              <a:rPr lang="en-US" dirty="0"/>
              <a:t>Password Auditing Lab</a:t>
            </a:r>
          </a:p>
        </p:txBody>
      </p:sp>
      <p:sp>
        <p:nvSpPr>
          <p:cNvPr id="5" name="Subtitle 4">
            <a:extLst>
              <a:ext uri="{FF2B5EF4-FFF2-40B4-BE49-F238E27FC236}">
                <a16:creationId xmlns:a16="http://schemas.microsoft.com/office/drawing/2014/main" id="{1B8605C3-E994-4722-A2C5-FEB7DE67C3B0}"/>
              </a:ext>
            </a:extLst>
          </p:cNvPr>
          <p:cNvSpPr>
            <a:spLocks noGrp="1"/>
          </p:cNvSpPr>
          <p:nvPr>
            <p:ph type="subTitle" idx="1"/>
          </p:nvPr>
        </p:nvSpPr>
        <p:spPr/>
        <p:txBody>
          <a:bodyPr/>
          <a:lstStyle/>
          <a:p>
            <a:r>
              <a:rPr lang="en-US" dirty="0"/>
              <a:t>Wednesday Afternoon</a:t>
            </a:r>
          </a:p>
        </p:txBody>
      </p:sp>
    </p:spTree>
    <p:extLst>
      <p:ext uri="{BB962C8B-B14F-4D97-AF65-F5344CB8AC3E}">
        <p14:creationId xmlns:p14="http://schemas.microsoft.com/office/powerpoint/2010/main" val="4247322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69BB5-AA66-4D08-B835-58BB3152EA72}"/>
              </a:ext>
            </a:extLst>
          </p:cNvPr>
          <p:cNvSpPr>
            <a:spLocks noGrp="1"/>
          </p:cNvSpPr>
          <p:nvPr>
            <p:ph type="title"/>
          </p:nvPr>
        </p:nvSpPr>
        <p:spPr/>
        <p:txBody>
          <a:bodyPr/>
          <a:lstStyle/>
          <a:p>
            <a:r>
              <a:rPr lang="en-US" dirty="0"/>
              <a:t>Defensive Uses of Password Cracking</a:t>
            </a:r>
          </a:p>
        </p:txBody>
      </p:sp>
      <p:sp>
        <p:nvSpPr>
          <p:cNvPr id="3" name="Content Placeholder 2">
            <a:extLst>
              <a:ext uri="{FF2B5EF4-FFF2-40B4-BE49-F238E27FC236}">
                <a16:creationId xmlns:a16="http://schemas.microsoft.com/office/drawing/2014/main" id="{C0DD67E4-40E6-44F9-9E96-C4D0A1BC3830}"/>
              </a:ext>
            </a:extLst>
          </p:cNvPr>
          <p:cNvSpPr>
            <a:spLocks noGrp="1"/>
          </p:cNvSpPr>
          <p:nvPr>
            <p:ph idx="1"/>
          </p:nvPr>
        </p:nvSpPr>
        <p:spPr/>
        <p:txBody>
          <a:bodyPr/>
          <a:lstStyle/>
          <a:p>
            <a:r>
              <a:rPr lang="en-US" dirty="0"/>
              <a:t>Phishing Investigation</a:t>
            </a:r>
          </a:p>
          <a:p>
            <a:endParaRPr lang="en-US" dirty="0"/>
          </a:p>
        </p:txBody>
      </p:sp>
      <p:pic>
        <p:nvPicPr>
          <p:cNvPr id="5" name="Picture 4">
            <a:extLst>
              <a:ext uri="{FF2B5EF4-FFF2-40B4-BE49-F238E27FC236}">
                <a16:creationId xmlns:a16="http://schemas.microsoft.com/office/drawing/2014/main" id="{36D91B18-4CB4-4C08-80D0-B00EFB9A3769}"/>
              </a:ext>
            </a:extLst>
          </p:cNvPr>
          <p:cNvPicPr>
            <a:picLocks noChangeAspect="1"/>
          </p:cNvPicPr>
          <p:nvPr/>
        </p:nvPicPr>
        <p:blipFill>
          <a:blip r:embed="rId3"/>
          <a:stretch>
            <a:fillRect/>
          </a:stretch>
        </p:blipFill>
        <p:spPr>
          <a:xfrm>
            <a:off x="4693546" y="1250056"/>
            <a:ext cx="6511636" cy="4727627"/>
          </a:xfrm>
          <a:prstGeom prst="rect">
            <a:avLst/>
          </a:prstGeom>
        </p:spPr>
      </p:pic>
    </p:spTree>
    <p:extLst>
      <p:ext uri="{BB962C8B-B14F-4D97-AF65-F5344CB8AC3E}">
        <p14:creationId xmlns:p14="http://schemas.microsoft.com/office/powerpoint/2010/main" val="38173576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69BB5-AA66-4D08-B835-58BB3152EA72}"/>
              </a:ext>
            </a:extLst>
          </p:cNvPr>
          <p:cNvSpPr>
            <a:spLocks noGrp="1"/>
          </p:cNvSpPr>
          <p:nvPr>
            <p:ph type="title"/>
          </p:nvPr>
        </p:nvSpPr>
        <p:spPr/>
        <p:txBody>
          <a:bodyPr/>
          <a:lstStyle/>
          <a:p>
            <a:r>
              <a:rPr lang="en-US" dirty="0"/>
              <a:t>Defensive Uses of Password Cracking</a:t>
            </a:r>
          </a:p>
        </p:txBody>
      </p:sp>
      <p:sp>
        <p:nvSpPr>
          <p:cNvPr id="3" name="Content Placeholder 2">
            <a:extLst>
              <a:ext uri="{FF2B5EF4-FFF2-40B4-BE49-F238E27FC236}">
                <a16:creationId xmlns:a16="http://schemas.microsoft.com/office/drawing/2014/main" id="{C0DD67E4-40E6-44F9-9E96-C4D0A1BC3830}"/>
              </a:ext>
            </a:extLst>
          </p:cNvPr>
          <p:cNvSpPr>
            <a:spLocks noGrp="1"/>
          </p:cNvSpPr>
          <p:nvPr>
            <p:ph idx="1"/>
          </p:nvPr>
        </p:nvSpPr>
        <p:spPr/>
        <p:txBody>
          <a:bodyPr/>
          <a:lstStyle/>
          <a:p>
            <a:r>
              <a:rPr lang="en-US" dirty="0"/>
              <a:t>Incident Response</a:t>
            </a:r>
          </a:p>
          <a:p>
            <a:endParaRPr lang="en-US" dirty="0"/>
          </a:p>
        </p:txBody>
      </p:sp>
      <p:pic>
        <p:nvPicPr>
          <p:cNvPr id="6" name="Picture 5">
            <a:extLst>
              <a:ext uri="{FF2B5EF4-FFF2-40B4-BE49-F238E27FC236}">
                <a16:creationId xmlns:a16="http://schemas.microsoft.com/office/drawing/2014/main" id="{360B9253-13ED-4E6F-BB96-3816968502F9}"/>
              </a:ext>
            </a:extLst>
          </p:cNvPr>
          <p:cNvPicPr>
            <a:picLocks noChangeAspect="1"/>
          </p:cNvPicPr>
          <p:nvPr/>
        </p:nvPicPr>
        <p:blipFill>
          <a:blip r:embed="rId3"/>
          <a:stretch>
            <a:fillRect/>
          </a:stretch>
        </p:blipFill>
        <p:spPr>
          <a:xfrm>
            <a:off x="4175585" y="1496633"/>
            <a:ext cx="7440063" cy="4467849"/>
          </a:xfrm>
          <a:prstGeom prst="rect">
            <a:avLst/>
          </a:prstGeom>
        </p:spPr>
      </p:pic>
    </p:spTree>
    <p:extLst>
      <p:ext uri="{BB962C8B-B14F-4D97-AF65-F5344CB8AC3E}">
        <p14:creationId xmlns:p14="http://schemas.microsoft.com/office/powerpoint/2010/main" val="3487066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69BB5-AA66-4D08-B835-58BB3152EA72}"/>
              </a:ext>
            </a:extLst>
          </p:cNvPr>
          <p:cNvSpPr>
            <a:spLocks noGrp="1"/>
          </p:cNvSpPr>
          <p:nvPr>
            <p:ph type="title"/>
          </p:nvPr>
        </p:nvSpPr>
        <p:spPr/>
        <p:txBody>
          <a:bodyPr/>
          <a:lstStyle/>
          <a:p>
            <a:r>
              <a:rPr lang="en-US" dirty="0"/>
              <a:t>Defensive Uses of Password Cracking</a:t>
            </a:r>
          </a:p>
        </p:txBody>
      </p:sp>
      <p:sp>
        <p:nvSpPr>
          <p:cNvPr id="3" name="Content Placeholder 2">
            <a:extLst>
              <a:ext uri="{FF2B5EF4-FFF2-40B4-BE49-F238E27FC236}">
                <a16:creationId xmlns:a16="http://schemas.microsoft.com/office/drawing/2014/main" id="{C0DD67E4-40E6-44F9-9E96-C4D0A1BC3830}"/>
              </a:ext>
            </a:extLst>
          </p:cNvPr>
          <p:cNvSpPr>
            <a:spLocks noGrp="1"/>
          </p:cNvSpPr>
          <p:nvPr>
            <p:ph idx="1"/>
          </p:nvPr>
        </p:nvSpPr>
        <p:spPr/>
        <p:txBody>
          <a:bodyPr/>
          <a:lstStyle/>
          <a:p>
            <a:r>
              <a:rPr lang="en-US" dirty="0"/>
              <a:t>Password strength auditing</a:t>
            </a:r>
          </a:p>
          <a:p>
            <a:endParaRPr lang="en-US" dirty="0"/>
          </a:p>
        </p:txBody>
      </p:sp>
      <p:pic>
        <p:nvPicPr>
          <p:cNvPr id="5" name="Picture 4">
            <a:extLst>
              <a:ext uri="{FF2B5EF4-FFF2-40B4-BE49-F238E27FC236}">
                <a16:creationId xmlns:a16="http://schemas.microsoft.com/office/drawing/2014/main" id="{2B9F7329-F590-4808-9E41-DA0AA3AB265C}"/>
              </a:ext>
            </a:extLst>
          </p:cNvPr>
          <p:cNvPicPr>
            <a:picLocks noChangeAspect="1"/>
          </p:cNvPicPr>
          <p:nvPr/>
        </p:nvPicPr>
        <p:blipFill>
          <a:blip r:embed="rId3"/>
          <a:stretch>
            <a:fillRect/>
          </a:stretch>
        </p:blipFill>
        <p:spPr>
          <a:xfrm>
            <a:off x="5307980" y="1690688"/>
            <a:ext cx="6714816" cy="3433005"/>
          </a:xfrm>
          <a:prstGeom prst="rect">
            <a:avLst/>
          </a:prstGeom>
        </p:spPr>
      </p:pic>
    </p:spTree>
    <p:extLst>
      <p:ext uri="{BB962C8B-B14F-4D97-AF65-F5344CB8AC3E}">
        <p14:creationId xmlns:p14="http://schemas.microsoft.com/office/powerpoint/2010/main" val="144054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742D1-8BBA-4AAA-9902-0F8697272820}"/>
              </a:ext>
            </a:extLst>
          </p:cNvPr>
          <p:cNvSpPr>
            <a:spLocks noGrp="1"/>
          </p:cNvSpPr>
          <p:nvPr>
            <p:ph type="title"/>
          </p:nvPr>
        </p:nvSpPr>
        <p:spPr/>
        <p:txBody>
          <a:bodyPr/>
          <a:lstStyle/>
          <a:p>
            <a:r>
              <a:rPr lang="en-US" dirty="0"/>
              <a:t>Authentication and Authorization</a:t>
            </a:r>
          </a:p>
        </p:txBody>
      </p:sp>
      <p:sp>
        <p:nvSpPr>
          <p:cNvPr id="3" name="Content Placeholder 2">
            <a:extLst>
              <a:ext uri="{FF2B5EF4-FFF2-40B4-BE49-F238E27FC236}">
                <a16:creationId xmlns:a16="http://schemas.microsoft.com/office/drawing/2014/main" id="{9E641D7E-270F-449A-9D60-2D6893E7E3A0}"/>
              </a:ext>
            </a:extLst>
          </p:cNvPr>
          <p:cNvSpPr>
            <a:spLocks noGrp="1"/>
          </p:cNvSpPr>
          <p:nvPr>
            <p:ph idx="1"/>
          </p:nvPr>
        </p:nvSpPr>
        <p:spPr/>
        <p:txBody>
          <a:bodyPr/>
          <a:lstStyle/>
          <a:p>
            <a:r>
              <a:rPr lang="en-US" dirty="0"/>
              <a:t>Authenticate – verify ID (you are who you say you are)</a:t>
            </a:r>
          </a:p>
          <a:p>
            <a:pPr lvl="1"/>
            <a:r>
              <a:rPr lang="en-US" dirty="0"/>
              <a:t>Something you know (password)*</a:t>
            </a:r>
          </a:p>
          <a:p>
            <a:pPr lvl="1"/>
            <a:r>
              <a:rPr lang="en-US" dirty="0"/>
              <a:t>Something you have (SMS phone, RSA key)</a:t>
            </a:r>
          </a:p>
          <a:p>
            <a:pPr lvl="1"/>
            <a:r>
              <a:rPr lang="en-US" dirty="0"/>
              <a:t>Something you are (biometrics like fingerprint)</a:t>
            </a:r>
          </a:p>
          <a:p>
            <a:r>
              <a:rPr lang="en-US" dirty="0"/>
              <a:t>Authorize – grant access to resources based on authentication</a:t>
            </a:r>
          </a:p>
          <a:p>
            <a:pPr lvl="1"/>
            <a:r>
              <a:rPr lang="en-US" dirty="0"/>
              <a:t>R-BAC – based on your role</a:t>
            </a:r>
          </a:p>
        </p:txBody>
      </p:sp>
    </p:spTree>
    <p:extLst>
      <p:ext uri="{BB962C8B-B14F-4D97-AF65-F5344CB8AC3E}">
        <p14:creationId xmlns:p14="http://schemas.microsoft.com/office/powerpoint/2010/main" val="3434898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8008A-2262-4D51-BBE2-2661A6C4087C}"/>
              </a:ext>
            </a:extLst>
          </p:cNvPr>
          <p:cNvSpPr>
            <a:spLocks noGrp="1"/>
          </p:cNvSpPr>
          <p:nvPr>
            <p:ph type="title"/>
          </p:nvPr>
        </p:nvSpPr>
        <p:spPr/>
        <p:txBody>
          <a:bodyPr/>
          <a:lstStyle/>
          <a:p>
            <a:r>
              <a:rPr lang="en-US" dirty="0"/>
              <a:t>Password Auditing Lab Objectives</a:t>
            </a:r>
          </a:p>
        </p:txBody>
      </p:sp>
      <p:sp>
        <p:nvSpPr>
          <p:cNvPr id="3" name="Content Placeholder 2">
            <a:extLst>
              <a:ext uri="{FF2B5EF4-FFF2-40B4-BE49-F238E27FC236}">
                <a16:creationId xmlns:a16="http://schemas.microsoft.com/office/drawing/2014/main" id="{792D818A-E5CD-41FB-AF4E-773615136EFE}"/>
              </a:ext>
            </a:extLst>
          </p:cNvPr>
          <p:cNvSpPr>
            <a:spLocks noGrp="1"/>
          </p:cNvSpPr>
          <p:nvPr>
            <p:ph idx="1"/>
          </p:nvPr>
        </p:nvSpPr>
        <p:spPr/>
        <p:txBody>
          <a:bodyPr/>
          <a:lstStyle/>
          <a:p>
            <a:r>
              <a:rPr lang="en-US" dirty="0"/>
              <a:t>Understand what makes weak and strong passwords</a:t>
            </a:r>
          </a:p>
          <a:p>
            <a:r>
              <a:rPr lang="en-US" dirty="0"/>
              <a:t>Demonstrate creating hashes from plain text passwords</a:t>
            </a:r>
          </a:p>
          <a:p>
            <a:r>
              <a:rPr lang="en-US" dirty="0"/>
              <a:t>Demonstrate how to use password cracking tools</a:t>
            </a:r>
          </a:p>
          <a:p>
            <a:r>
              <a:rPr lang="en-US" dirty="0"/>
              <a:t>Understand the difference between dictionary and brute force password cracking</a:t>
            </a:r>
          </a:p>
          <a:p>
            <a:endParaRPr lang="en-US" dirty="0"/>
          </a:p>
        </p:txBody>
      </p:sp>
    </p:spTree>
    <p:extLst>
      <p:ext uri="{BB962C8B-B14F-4D97-AF65-F5344CB8AC3E}">
        <p14:creationId xmlns:p14="http://schemas.microsoft.com/office/powerpoint/2010/main" val="1311215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D9210-57E6-46DB-9CCD-276B6CA1F6CC}"/>
              </a:ext>
            </a:extLst>
          </p:cNvPr>
          <p:cNvSpPr>
            <a:spLocks noGrp="1"/>
          </p:cNvSpPr>
          <p:nvPr>
            <p:ph type="title"/>
          </p:nvPr>
        </p:nvSpPr>
        <p:spPr/>
        <p:txBody>
          <a:bodyPr/>
          <a:lstStyle/>
          <a:p>
            <a:r>
              <a:rPr lang="en-US" dirty="0"/>
              <a:t>Password Auditing*</a:t>
            </a:r>
          </a:p>
        </p:txBody>
      </p:sp>
      <p:sp>
        <p:nvSpPr>
          <p:cNvPr id="3" name="Content Placeholder 2">
            <a:extLst>
              <a:ext uri="{FF2B5EF4-FFF2-40B4-BE49-F238E27FC236}">
                <a16:creationId xmlns:a16="http://schemas.microsoft.com/office/drawing/2014/main" id="{52FE90A8-DFB1-49F7-ABFB-24C15EE7F9A6}"/>
              </a:ext>
            </a:extLst>
          </p:cNvPr>
          <p:cNvSpPr>
            <a:spLocks noGrp="1"/>
          </p:cNvSpPr>
          <p:nvPr>
            <p:ph idx="1"/>
          </p:nvPr>
        </p:nvSpPr>
        <p:spPr/>
        <p:txBody>
          <a:bodyPr>
            <a:normAutofit fontScale="92500" lnSpcReduction="20000"/>
          </a:bodyPr>
          <a:lstStyle/>
          <a:p>
            <a:r>
              <a:rPr lang="en-US" dirty="0"/>
              <a:t>Review and learn about password files in Linux</a:t>
            </a:r>
          </a:p>
          <a:p>
            <a:r>
              <a:rPr lang="en-US" dirty="0"/>
              <a:t>Using the John the Ripper</a:t>
            </a:r>
          </a:p>
          <a:p>
            <a:pPr marL="457200" lvl="0" indent="-342900" algn="l" rtl="0">
              <a:lnSpc>
                <a:spcPct val="90000"/>
              </a:lnSpc>
              <a:spcBef>
                <a:spcPts val="750"/>
              </a:spcBef>
              <a:spcAft>
                <a:spcPts val="0"/>
              </a:spcAft>
              <a:buClr>
                <a:schemeClr val="dk1"/>
              </a:buClr>
              <a:buSzPts val="1800"/>
              <a:buChar char="•"/>
            </a:pPr>
            <a:r>
              <a:rPr lang="en-US" dirty="0"/>
              <a:t>Free password auditing (cracking) tool </a:t>
            </a:r>
          </a:p>
          <a:p>
            <a:pPr marL="457200" lvl="0" indent="-342900" algn="l" rtl="0">
              <a:lnSpc>
                <a:spcPct val="90000"/>
              </a:lnSpc>
              <a:spcBef>
                <a:spcPts val="750"/>
              </a:spcBef>
              <a:spcAft>
                <a:spcPts val="0"/>
              </a:spcAft>
              <a:buClr>
                <a:schemeClr val="dk1"/>
              </a:buClr>
              <a:buSzPts val="1800"/>
              <a:buChar char="•"/>
            </a:pPr>
            <a:r>
              <a:rPr lang="en-US" b="0" i="0" dirty="0">
                <a:solidFill>
                  <a:srgbClr val="000000"/>
                </a:solidFill>
                <a:latin typeface="Calibri"/>
                <a:ea typeface="Calibri"/>
                <a:cs typeface="Calibri"/>
                <a:sym typeface="Calibri"/>
              </a:rPr>
              <a:t>Find trivial passwords in a short amount of time</a:t>
            </a:r>
            <a:endParaRPr lang="en-US" dirty="0">
              <a:latin typeface="Calibri"/>
              <a:ea typeface="Calibri"/>
              <a:cs typeface="Calibri"/>
              <a:sym typeface="Calibri"/>
            </a:endParaRPr>
          </a:p>
          <a:p>
            <a:pPr marL="457200" lvl="0" indent="-342900" algn="l" rtl="0">
              <a:lnSpc>
                <a:spcPct val="90000"/>
              </a:lnSpc>
              <a:spcBef>
                <a:spcPts val="750"/>
              </a:spcBef>
              <a:spcAft>
                <a:spcPts val="0"/>
              </a:spcAft>
              <a:buClr>
                <a:schemeClr val="dk1"/>
              </a:buClr>
              <a:buSzPts val="1800"/>
              <a:buChar char="•"/>
            </a:pPr>
            <a:r>
              <a:rPr lang="en-US" dirty="0">
                <a:latin typeface="Calibri"/>
                <a:ea typeface="Calibri"/>
                <a:cs typeface="Calibri"/>
                <a:sym typeface="Calibri"/>
              </a:rPr>
              <a:t>Accessible on multiple platforms</a:t>
            </a:r>
            <a:endParaRPr lang="en-US" dirty="0"/>
          </a:p>
          <a:p>
            <a:pPr marL="914400" lvl="1" indent="-342900" algn="l" rtl="0">
              <a:lnSpc>
                <a:spcPct val="90000"/>
              </a:lnSpc>
              <a:spcBef>
                <a:spcPts val="375"/>
              </a:spcBef>
              <a:spcAft>
                <a:spcPts val="0"/>
              </a:spcAft>
              <a:buSzPts val="1800"/>
              <a:buChar char="•"/>
            </a:pPr>
            <a:r>
              <a:rPr lang="en-US" dirty="0">
                <a:latin typeface="Calibri"/>
                <a:ea typeface="Calibri"/>
                <a:cs typeface="Calibri"/>
                <a:sym typeface="Calibri"/>
              </a:rPr>
              <a:t>Can be run from within Metasploit or on its own</a:t>
            </a:r>
            <a:endParaRPr lang="en-US" dirty="0"/>
          </a:p>
          <a:p>
            <a:pPr marL="457200" lvl="0" indent="-342900" algn="l" rtl="0">
              <a:lnSpc>
                <a:spcPct val="90000"/>
              </a:lnSpc>
              <a:spcBef>
                <a:spcPts val="750"/>
              </a:spcBef>
              <a:spcAft>
                <a:spcPts val="0"/>
              </a:spcAft>
              <a:buClr>
                <a:schemeClr val="dk1"/>
              </a:buClr>
              <a:buSzPts val="1800"/>
              <a:buChar char="•"/>
            </a:pPr>
            <a:r>
              <a:rPr lang="en-US" dirty="0">
                <a:latin typeface="Calibri"/>
                <a:ea typeface="Calibri"/>
                <a:cs typeface="Calibri"/>
                <a:sym typeface="Calibri"/>
              </a:rPr>
              <a:t>Takes the entry from salted password hash from </a:t>
            </a:r>
            <a:r>
              <a:rPr lang="en-US" dirty="0">
                <a:latin typeface="Courier New"/>
                <a:ea typeface="Courier New"/>
                <a:cs typeface="Courier New"/>
                <a:sym typeface="Courier New"/>
              </a:rPr>
              <a:t>/</a:t>
            </a:r>
            <a:r>
              <a:rPr lang="en-US" dirty="0" err="1">
                <a:latin typeface="Courier New"/>
                <a:ea typeface="Courier New"/>
                <a:cs typeface="Courier New"/>
                <a:sym typeface="Courier New"/>
              </a:rPr>
              <a:t>etc</a:t>
            </a:r>
            <a:r>
              <a:rPr lang="en-US" dirty="0">
                <a:latin typeface="Courier New"/>
                <a:ea typeface="Courier New"/>
                <a:cs typeface="Courier New"/>
                <a:sym typeface="Courier New"/>
              </a:rPr>
              <a:t>/shadow</a:t>
            </a:r>
            <a:r>
              <a:rPr lang="en-US" dirty="0">
                <a:latin typeface="Calibri"/>
                <a:ea typeface="Calibri"/>
                <a:cs typeface="Calibri"/>
                <a:sym typeface="Calibri"/>
              </a:rPr>
              <a:t>:</a:t>
            </a:r>
            <a:endParaRPr lang="en-US" dirty="0"/>
          </a:p>
          <a:p>
            <a:pPr marL="914400" lvl="1" indent="-342900" algn="l" rtl="0">
              <a:lnSpc>
                <a:spcPct val="90000"/>
              </a:lnSpc>
              <a:spcBef>
                <a:spcPts val="375"/>
              </a:spcBef>
              <a:spcAft>
                <a:spcPts val="0"/>
              </a:spcAft>
              <a:buSzPts val="1800"/>
              <a:buChar char="•"/>
            </a:pPr>
            <a:r>
              <a:rPr lang="en-US" sz="1400" dirty="0" err="1">
                <a:latin typeface="Courier New"/>
                <a:ea typeface="Courier New"/>
                <a:cs typeface="Courier New"/>
                <a:sym typeface="Courier New"/>
              </a:rPr>
              <a:t>jsmith</a:t>
            </a:r>
            <a:r>
              <a:rPr lang="en-US" sz="1400" dirty="0">
                <a:latin typeface="Courier New"/>
                <a:ea typeface="Courier New"/>
                <a:cs typeface="Courier New"/>
                <a:sym typeface="Courier New"/>
              </a:rPr>
              <a:t>:$6$JRF8OgFTYSP1zDeO$2PuYhV7jFxrdY8x.4P73BspAXQZiv2S8Dr.hrFIGNXTWrIt6gdTiwnTr9cTgFurP4NPWT8isXwizoGRqt/</a:t>
            </a:r>
            <a:r>
              <a:rPr lang="en-US" sz="1400" dirty="0" err="1">
                <a:latin typeface="Courier New"/>
                <a:ea typeface="Courier New"/>
                <a:cs typeface="Courier New"/>
                <a:sym typeface="Courier New"/>
              </a:rPr>
              <a:t>iJ</a:t>
            </a:r>
            <a:r>
              <a:rPr lang="en-US" sz="1400" dirty="0">
                <a:latin typeface="Courier New"/>
                <a:ea typeface="Courier New"/>
                <a:cs typeface="Courier New"/>
                <a:sym typeface="Courier New"/>
              </a:rPr>
              <a:t>./:18659:0:99999:7:::</a:t>
            </a:r>
            <a:endParaRPr lang="en-US" dirty="0"/>
          </a:p>
          <a:p>
            <a:pPr marL="914400" lvl="1" indent="-342900" algn="l" rtl="0">
              <a:lnSpc>
                <a:spcPct val="90000"/>
              </a:lnSpc>
              <a:spcBef>
                <a:spcPts val="375"/>
              </a:spcBef>
              <a:spcAft>
                <a:spcPts val="0"/>
              </a:spcAft>
              <a:buSzPts val="1800"/>
              <a:buChar char="•"/>
            </a:pPr>
            <a:r>
              <a:rPr lang="en-US" dirty="0">
                <a:latin typeface="Calibri"/>
                <a:ea typeface="Calibri"/>
                <a:cs typeface="Calibri"/>
                <a:sym typeface="Calibri"/>
              </a:rPr>
              <a:t>Reduces it to the password: 12345</a:t>
            </a:r>
            <a:endParaRPr lang="en-US" dirty="0"/>
          </a:p>
          <a:p>
            <a:endParaRPr lang="en-US" dirty="0"/>
          </a:p>
          <a:p>
            <a:r>
              <a:rPr lang="en-US" i="1" dirty="0"/>
              <a:t>*Hint: be careful where you use the word “hack”</a:t>
            </a:r>
          </a:p>
        </p:txBody>
      </p:sp>
      <p:pic>
        <p:nvPicPr>
          <p:cNvPr id="4" name="Google Shape;174;p22" descr="kellgon.com/wp-content/uploads/2019/03/John-the...">
            <a:extLst>
              <a:ext uri="{FF2B5EF4-FFF2-40B4-BE49-F238E27FC236}">
                <a16:creationId xmlns:a16="http://schemas.microsoft.com/office/drawing/2014/main" id="{81267153-0ABE-49DC-AA6E-AF7B86ED447F}"/>
              </a:ext>
            </a:extLst>
          </p:cNvPr>
          <p:cNvPicPr preferRelativeResize="0"/>
          <p:nvPr/>
        </p:nvPicPr>
        <p:blipFill rotWithShape="1">
          <a:blip r:embed="rId2">
            <a:alphaModFix/>
          </a:blip>
          <a:srcRect/>
          <a:stretch/>
        </p:blipFill>
        <p:spPr>
          <a:xfrm>
            <a:off x="9613889" y="453452"/>
            <a:ext cx="1512581" cy="1372173"/>
          </a:xfrm>
          <a:prstGeom prst="rect">
            <a:avLst/>
          </a:prstGeom>
          <a:noFill/>
          <a:ln>
            <a:noFill/>
          </a:ln>
        </p:spPr>
      </p:pic>
    </p:spTree>
    <p:extLst>
      <p:ext uri="{BB962C8B-B14F-4D97-AF65-F5344CB8AC3E}">
        <p14:creationId xmlns:p14="http://schemas.microsoft.com/office/powerpoint/2010/main" val="2614309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53;p20">
            <a:extLst>
              <a:ext uri="{FF2B5EF4-FFF2-40B4-BE49-F238E27FC236}">
                <a16:creationId xmlns:a16="http://schemas.microsoft.com/office/drawing/2014/main" id="{3D2ACCE3-DA93-4754-A1A6-F4B0EA187E93}"/>
              </a:ext>
            </a:extLst>
          </p:cNvPr>
          <p:cNvSpPr txBox="1">
            <a:spLocks noGrp="1"/>
          </p:cNvSpPr>
          <p:nvPr>
            <p:ph type="title"/>
          </p:nvPr>
        </p:nvSpPr>
        <p:spPr>
          <a:xfrm>
            <a:off x="628650" y="359227"/>
            <a:ext cx="78867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400"/>
              <a:buNone/>
            </a:pPr>
            <a:r>
              <a:rPr lang="en-US"/>
              <a:t>Background: What is a Hash? </a:t>
            </a:r>
            <a:endParaRPr/>
          </a:p>
        </p:txBody>
      </p:sp>
      <p:sp>
        <p:nvSpPr>
          <p:cNvPr id="9" name="Google Shape;154;p20">
            <a:extLst>
              <a:ext uri="{FF2B5EF4-FFF2-40B4-BE49-F238E27FC236}">
                <a16:creationId xmlns:a16="http://schemas.microsoft.com/office/drawing/2014/main" id="{5F13EC93-00EC-4156-84FB-78816F630508}"/>
              </a:ext>
            </a:extLst>
          </p:cNvPr>
          <p:cNvSpPr txBox="1">
            <a:spLocks/>
          </p:cNvSpPr>
          <p:nvPr/>
        </p:nvSpPr>
        <p:spPr>
          <a:xfrm>
            <a:off x="7666560" y="1375445"/>
            <a:ext cx="3966640" cy="4801518"/>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342900">
              <a:spcBef>
                <a:spcPts val="750"/>
              </a:spcBef>
              <a:buClr>
                <a:schemeClr val="dk1"/>
              </a:buClr>
              <a:buSzPts val="1800"/>
            </a:pPr>
            <a:r>
              <a:rPr lang="en-US" sz="2000" dirty="0">
                <a:latin typeface="Calibri"/>
                <a:ea typeface="Calibri"/>
                <a:cs typeface="Calibri"/>
                <a:sym typeface="Calibri"/>
              </a:rPr>
              <a:t>A hash function maps digital data of arbitrary size to digital data of </a:t>
            </a:r>
            <a:r>
              <a:rPr lang="en-US" sz="2000" b="1" dirty="0">
                <a:latin typeface="Calibri"/>
                <a:ea typeface="Calibri"/>
                <a:cs typeface="Calibri"/>
                <a:sym typeface="Calibri"/>
              </a:rPr>
              <a:t>fixed size</a:t>
            </a:r>
            <a:r>
              <a:rPr lang="en-US" sz="2000" dirty="0">
                <a:latin typeface="Calibri"/>
                <a:ea typeface="Calibri"/>
                <a:cs typeface="Calibri"/>
                <a:sym typeface="Calibri"/>
              </a:rPr>
              <a:t>. The hash is sometimes called a </a:t>
            </a:r>
            <a:r>
              <a:rPr lang="en-US" sz="2000" b="1" dirty="0">
                <a:latin typeface="Calibri"/>
                <a:ea typeface="Calibri"/>
                <a:cs typeface="Calibri"/>
                <a:sym typeface="Calibri"/>
              </a:rPr>
              <a:t>message digest.</a:t>
            </a:r>
            <a:endParaRPr lang="en-US" sz="3200" dirty="0"/>
          </a:p>
          <a:p>
            <a:pPr marL="457200">
              <a:spcBef>
                <a:spcPts val="750"/>
              </a:spcBef>
              <a:buClr>
                <a:schemeClr val="dk1"/>
              </a:buClr>
              <a:buSzPts val="1800"/>
              <a:buFont typeface="Arial" panose="020B0604020202020204" pitchFamily="34" charset="0"/>
              <a:buNone/>
            </a:pPr>
            <a:endParaRPr lang="en-US" sz="2000" b="1" dirty="0">
              <a:latin typeface="Calibri"/>
              <a:ea typeface="Calibri"/>
              <a:cs typeface="Calibri"/>
              <a:sym typeface="Calibri"/>
            </a:endParaRPr>
          </a:p>
          <a:p>
            <a:pPr marL="457200" indent="-342900">
              <a:spcBef>
                <a:spcPts val="750"/>
              </a:spcBef>
              <a:buClr>
                <a:schemeClr val="dk1"/>
              </a:buClr>
              <a:buSzPts val="1800"/>
            </a:pPr>
            <a:r>
              <a:rPr lang="en-US" sz="2000" dirty="0">
                <a:latin typeface="Calibri"/>
                <a:ea typeface="Calibri"/>
                <a:cs typeface="Calibri"/>
                <a:sym typeface="Calibri"/>
              </a:rPr>
              <a:t>A cryptographic hash function is a hash function that is considered practically impossible to reverse (one-way-ness) or find collisions (i.e. two messages with the same hash value)</a:t>
            </a:r>
            <a:endParaRPr lang="en-US" sz="3200" dirty="0"/>
          </a:p>
        </p:txBody>
      </p:sp>
      <p:pic>
        <p:nvPicPr>
          <p:cNvPr id="10" name="Google Shape;155;p20">
            <a:extLst>
              <a:ext uri="{FF2B5EF4-FFF2-40B4-BE49-F238E27FC236}">
                <a16:creationId xmlns:a16="http://schemas.microsoft.com/office/drawing/2014/main" id="{6858734A-B9DB-47C0-B624-FF8F8ED0C4EF}"/>
              </a:ext>
            </a:extLst>
          </p:cNvPr>
          <p:cNvPicPr preferRelativeResize="0"/>
          <p:nvPr/>
        </p:nvPicPr>
        <p:blipFill rotWithShape="1">
          <a:blip r:embed="rId2">
            <a:alphaModFix/>
          </a:blip>
          <a:srcRect/>
          <a:stretch/>
        </p:blipFill>
        <p:spPr>
          <a:xfrm>
            <a:off x="1660693" y="2234426"/>
            <a:ext cx="5079722" cy="2954681"/>
          </a:xfrm>
          <a:prstGeom prst="rect">
            <a:avLst/>
          </a:prstGeom>
          <a:noFill/>
          <a:ln>
            <a:noFill/>
          </a:ln>
        </p:spPr>
      </p:pic>
      <p:sp>
        <p:nvSpPr>
          <p:cNvPr id="11" name="Google Shape;156;p20">
            <a:extLst>
              <a:ext uri="{FF2B5EF4-FFF2-40B4-BE49-F238E27FC236}">
                <a16:creationId xmlns:a16="http://schemas.microsoft.com/office/drawing/2014/main" id="{428329BB-AC7E-4677-9020-79F92B0DE156}"/>
              </a:ext>
            </a:extLst>
          </p:cNvPr>
          <p:cNvSpPr txBox="1"/>
          <p:nvPr/>
        </p:nvSpPr>
        <p:spPr>
          <a:xfrm>
            <a:off x="2395278" y="5065221"/>
            <a:ext cx="4277032"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Same cryptographic hash function can be used.</a:t>
            </a: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16990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62;p21">
            <a:extLst>
              <a:ext uri="{FF2B5EF4-FFF2-40B4-BE49-F238E27FC236}">
                <a16:creationId xmlns:a16="http://schemas.microsoft.com/office/drawing/2014/main" id="{66BEFC9B-16E1-4348-9FFD-768576D23FAC}"/>
              </a:ext>
            </a:extLst>
          </p:cNvPr>
          <p:cNvSpPr txBox="1">
            <a:spLocks noGrp="1"/>
          </p:cNvSpPr>
          <p:nvPr>
            <p:ph type="title"/>
          </p:nvPr>
        </p:nvSpPr>
        <p:spPr>
          <a:xfrm>
            <a:off x="628650" y="335629"/>
            <a:ext cx="78867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400"/>
              <a:buNone/>
            </a:pPr>
            <a:r>
              <a:rPr lang="en-US"/>
              <a:t>Password Hashing with Salt </a:t>
            </a:r>
            <a:endParaRPr/>
          </a:p>
        </p:txBody>
      </p:sp>
      <p:sp>
        <p:nvSpPr>
          <p:cNvPr id="5" name="Google Shape;163;p21">
            <a:extLst>
              <a:ext uri="{FF2B5EF4-FFF2-40B4-BE49-F238E27FC236}">
                <a16:creationId xmlns:a16="http://schemas.microsoft.com/office/drawing/2014/main" id="{A70A7C7C-A031-46D8-810E-75E53E4B89EB}"/>
              </a:ext>
            </a:extLst>
          </p:cNvPr>
          <p:cNvSpPr txBox="1">
            <a:spLocks/>
          </p:cNvSpPr>
          <p:nvPr/>
        </p:nvSpPr>
        <p:spPr>
          <a:xfrm>
            <a:off x="7142481" y="1527924"/>
            <a:ext cx="3714298" cy="4717447"/>
          </a:xfrm>
          <a:prstGeom prst="rect">
            <a:avLst/>
          </a:prstGeom>
          <a:noFill/>
          <a:ln>
            <a:noFill/>
          </a:ln>
        </p:spPr>
        <p:txBody>
          <a:bodyPr spcFirstLastPara="1" vert="horz" wrap="square" lIns="91425" tIns="45700" rIns="91425" bIns="457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342900">
              <a:spcBef>
                <a:spcPts val="750"/>
              </a:spcBef>
              <a:buClr>
                <a:schemeClr val="dk1"/>
              </a:buClr>
              <a:buSzPts val="1800"/>
            </a:pPr>
            <a:r>
              <a:rPr lang="en-US" sz="2400" dirty="0"/>
              <a:t>Passwords aren’t stored in plaintext or plain hash, they are salted</a:t>
            </a:r>
            <a:endParaRPr lang="en-US" sz="3600" dirty="0"/>
          </a:p>
          <a:p>
            <a:pPr marL="457200" indent="-342900">
              <a:spcBef>
                <a:spcPts val="750"/>
              </a:spcBef>
              <a:buClr>
                <a:schemeClr val="dk1"/>
              </a:buClr>
              <a:buSzPts val="1800"/>
            </a:pPr>
            <a:r>
              <a:rPr lang="en-US" sz="2400" dirty="0"/>
              <a:t>Prevents Rainbow Table Attacks </a:t>
            </a:r>
            <a:endParaRPr lang="en-US" sz="3600" dirty="0"/>
          </a:p>
          <a:p>
            <a:pPr marL="914400" lvl="1" indent="-342900">
              <a:spcBef>
                <a:spcPts val="375"/>
              </a:spcBef>
              <a:buSzPts val="1800"/>
            </a:pPr>
            <a:r>
              <a:rPr lang="en-US" sz="1800" dirty="0"/>
              <a:t>🌈 Attack a hashed password in reverse with a table of pre-computed hashes with corresponding passwords 🌈</a:t>
            </a:r>
            <a:endParaRPr lang="en-US" sz="3200" dirty="0"/>
          </a:p>
          <a:p>
            <a:pPr marL="457200" indent="-342900">
              <a:spcBef>
                <a:spcPts val="750"/>
              </a:spcBef>
              <a:buClr>
                <a:schemeClr val="dk1"/>
              </a:buClr>
              <a:buSzPts val="1800"/>
            </a:pPr>
            <a:r>
              <a:rPr lang="en-US" sz="2400" dirty="0"/>
              <a:t>Adds a layer of security (Defense in Depth)</a:t>
            </a:r>
            <a:endParaRPr lang="en-US" sz="3600" dirty="0"/>
          </a:p>
          <a:p>
            <a:pPr marL="457200">
              <a:spcBef>
                <a:spcPts val="750"/>
              </a:spcBef>
              <a:buClr>
                <a:schemeClr val="dk1"/>
              </a:buClr>
              <a:buSzPts val="1800"/>
              <a:buFont typeface="Arial" panose="020B0604020202020204" pitchFamily="34" charset="0"/>
              <a:buNone/>
            </a:pPr>
            <a:endParaRPr lang="en-US" sz="2400" dirty="0"/>
          </a:p>
          <a:p>
            <a:pPr marL="457200">
              <a:spcBef>
                <a:spcPts val="750"/>
              </a:spcBef>
              <a:buClr>
                <a:schemeClr val="dk1"/>
              </a:buClr>
              <a:buSzPts val="1800"/>
              <a:buFont typeface="Arial" panose="020B0604020202020204" pitchFamily="34" charset="0"/>
              <a:buNone/>
            </a:pPr>
            <a:endParaRPr lang="en-US" sz="2400" dirty="0"/>
          </a:p>
        </p:txBody>
      </p:sp>
      <p:pic>
        <p:nvPicPr>
          <p:cNvPr id="6" name="Google Shape;164;p21" descr="password salting cybrary term">
            <a:extLst>
              <a:ext uri="{FF2B5EF4-FFF2-40B4-BE49-F238E27FC236}">
                <a16:creationId xmlns:a16="http://schemas.microsoft.com/office/drawing/2014/main" id="{ECB03A0B-BD30-4380-84B1-7C48BA75052C}"/>
              </a:ext>
            </a:extLst>
          </p:cNvPr>
          <p:cNvPicPr preferRelativeResize="0"/>
          <p:nvPr/>
        </p:nvPicPr>
        <p:blipFill rotWithShape="1">
          <a:blip r:embed="rId2">
            <a:alphaModFix/>
          </a:blip>
          <a:srcRect/>
          <a:stretch/>
        </p:blipFill>
        <p:spPr>
          <a:xfrm>
            <a:off x="232966" y="1527924"/>
            <a:ext cx="6289754" cy="3409835"/>
          </a:xfrm>
          <a:prstGeom prst="rect">
            <a:avLst/>
          </a:prstGeom>
          <a:noFill/>
          <a:ln>
            <a:noFill/>
          </a:ln>
        </p:spPr>
      </p:pic>
      <p:pic>
        <p:nvPicPr>
          <p:cNvPr id="7" name="Google Shape;165;p21">
            <a:extLst>
              <a:ext uri="{FF2B5EF4-FFF2-40B4-BE49-F238E27FC236}">
                <a16:creationId xmlns:a16="http://schemas.microsoft.com/office/drawing/2014/main" id="{565C1AFA-0F76-4B37-808A-B7085E09E5B2}"/>
              </a:ext>
            </a:extLst>
          </p:cNvPr>
          <p:cNvPicPr preferRelativeResize="0"/>
          <p:nvPr/>
        </p:nvPicPr>
        <p:blipFill rotWithShape="1">
          <a:blip r:embed="rId3">
            <a:alphaModFix/>
          </a:blip>
          <a:srcRect/>
          <a:stretch/>
        </p:blipFill>
        <p:spPr>
          <a:xfrm>
            <a:off x="7715243" y="598356"/>
            <a:ext cx="800107" cy="800107"/>
          </a:xfrm>
          <a:prstGeom prst="rect">
            <a:avLst/>
          </a:prstGeom>
          <a:noFill/>
          <a:ln>
            <a:noFill/>
          </a:ln>
        </p:spPr>
      </p:pic>
      <p:sp>
        <p:nvSpPr>
          <p:cNvPr id="8" name="Google Shape;166;p21">
            <a:extLst>
              <a:ext uri="{FF2B5EF4-FFF2-40B4-BE49-F238E27FC236}">
                <a16:creationId xmlns:a16="http://schemas.microsoft.com/office/drawing/2014/main" id="{4ADC81CA-B318-426F-9F29-039AAB5398E7}"/>
              </a:ext>
            </a:extLst>
          </p:cNvPr>
          <p:cNvSpPr txBox="1"/>
          <p:nvPr/>
        </p:nvSpPr>
        <p:spPr>
          <a:xfrm>
            <a:off x="1582994" y="6245372"/>
            <a:ext cx="4513006"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sng" strike="noStrike" cap="none" dirty="0">
                <a:solidFill>
                  <a:srgbClr val="000000"/>
                </a:solidFill>
                <a:latin typeface="Arial"/>
                <a:ea typeface="Arial"/>
                <a:cs typeface="Arial"/>
                <a:sym typeface="Arial"/>
                <a:hlinkClick r:id="rId4">
                  <a:extLst>
                    <a:ext uri="{A12FA001-AC4F-418D-AE19-62706E023703}">
                      <ahyp:hlinkClr xmlns:ahyp="http://schemas.microsoft.com/office/drawing/2018/hyperlinkcolor" val="tx"/>
                    </a:ext>
                  </a:extLst>
                </a:hlinkClick>
              </a:rPr>
              <a:t>Image from</a:t>
            </a:r>
            <a:r>
              <a:rPr lang="en-US" sz="1200" b="0" i="0" u="none" strike="noStrike" cap="none" dirty="0">
                <a:solidFill>
                  <a:srgbClr val="000000"/>
                </a:solidFill>
                <a:latin typeface="Arial"/>
                <a:ea typeface="Arial"/>
                <a:cs typeface="Arial"/>
                <a:sym typeface="Arial"/>
              </a:rPr>
              <a:t> https://cyberhoot.com/cybrary/password-salting/</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812807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D8862-CF4B-4C9E-9D6D-FAA293FE89D6}"/>
              </a:ext>
            </a:extLst>
          </p:cNvPr>
          <p:cNvSpPr>
            <a:spLocks noGrp="1"/>
          </p:cNvSpPr>
          <p:nvPr>
            <p:ph type="title"/>
          </p:nvPr>
        </p:nvSpPr>
        <p:spPr/>
        <p:txBody>
          <a:bodyPr/>
          <a:lstStyle/>
          <a:p>
            <a:r>
              <a:rPr lang="en-US" dirty="0"/>
              <a:t>Dictionaries in John</a:t>
            </a:r>
          </a:p>
        </p:txBody>
      </p:sp>
      <p:sp>
        <p:nvSpPr>
          <p:cNvPr id="4" name="TextBox 3">
            <a:extLst>
              <a:ext uri="{FF2B5EF4-FFF2-40B4-BE49-F238E27FC236}">
                <a16:creationId xmlns:a16="http://schemas.microsoft.com/office/drawing/2014/main" id="{95F1A01F-DD5F-4E45-9B53-6242AEC66AD3}"/>
              </a:ext>
            </a:extLst>
          </p:cNvPr>
          <p:cNvSpPr txBox="1"/>
          <p:nvPr/>
        </p:nvSpPr>
        <p:spPr>
          <a:xfrm>
            <a:off x="1126836" y="6284424"/>
            <a:ext cx="7656946" cy="646331"/>
          </a:xfrm>
          <a:prstGeom prst="rect">
            <a:avLst/>
          </a:prstGeom>
          <a:noFill/>
        </p:spPr>
        <p:txBody>
          <a:bodyPr wrap="square" rtlCol="0">
            <a:spAutoFit/>
          </a:bodyPr>
          <a:lstStyle/>
          <a:p>
            <a:r>
              <a:rPr lang="en-US" sz="1200" dirty="0"/>
              <a:t>Image source: https://images2.minutemediacdn.com/image/upload/c_fill,g_auto,h_1248,w_2220/f_auto,q_auto,w_1100/v1555926333/shape/mentalfloss/166091799.jpg</a:t>
            </a:r>
          </a:p>
        </p:txBody>
      </p:sp>
      <p:sp>
        <p:nvSpPr>
          <p:cNvPr id="5" name="Content Placeholder 4">
            <a:extLst>
              <a:ext uri="{FF2B5EF4-FFF2-40B4-BE49-F238E27FC236}">
                <a16:creationId xmlns:a16="http://schemas.microsoft.com/office/drawing/2014/main" id="{C7E4FF2C-0A64-42EB-9E90-9E138DE45A8F}"/>
              </a:ext>
            </a:extLst>
          </p:cNvPr>
          <p:cNvSpPr>
            <a:spLocks noGrp="1"/>
          </p:cNvSpPr>
          <p:nvPr>
            <p:ph idx="1"/>
          </p:nvPr>
        </p:nvSpPr>
        <p:spPr/>
        <p:txBody>
          <a:bodyPr/>
          <a:lstStyle/>
          <a:p>
            <a:r>
              <a:rPr lang="en-US" dirty="0"/>
              <a:t>Not like the dictionary you think of</a:t>
            </a:r>
          </a:p>
          <a:p>
            <a:pPr lvl="1"/>
            <a:r>
              <a:rPr lang="en-US" dirty="0"/>
              <a:t>A list of words to try against the password hashes</a:t>
            </a:r>
          </a:p>
        </p:txBody>
      </p:sp>
      <p:pic>
        <p:nvPicPr>
          <p:cNvPr id="7" name="Picture 2" descr="6 Alternative Dictionaries Your Bookshelf Needs | Mental Floss">
            <a:extLst>
              <a:ext uri="{FF2B5EF4-FFF2-40B4-BE49-F238E27FC236}">
                <a16:creationId xmlns:a16="http://schemas.microsoft.com/office/drawing/2014/main" id="{5E0F4C76-07D1-4ED1-8018-A3C325EE240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601940" y="460952"/>
            <a:ext cx="2857500" cy="16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5163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F1579-A28D-4D89-9B13-A8CA17C283E7}"/>
              </a:ext>
            </a:extLst>
          </p:cNvPr>
          <p:cNvSpPr>
            <a:spLocks noGrp="1"/>
          </p:cNvSpPr>
          <p:nvPr>
            <p:ph type="title"/>
          </p:nvPr>
        </p:nvSpPr>
        <p:spPr/>
        <p:txBody>
          <a:bodyPr/>
          <a:lstStyle/>
          <a:p>
            <a:r>
              <a:rPr lang="en-US" dirty="0"/>
              <a:t>Custom Dictionaries in John</a:t>
            </a:r>
          </a:p>
        </p:txBody>
      </p:sp>
      <p:pic>
        <p:nvPicPr>
          <p:cNvPr id="1026" name="Picture 2">
            <a:extLst>
              <a:ext uri="{FF2B5EF4-FFF2-40B4-BE49-F238E27FC236}">
                <a16:creationId xmlns:a16="http://schemas.microsoft.com/office/drawing/2014/main" id="{78276F12-66C3-4537-ABD2-60B67D4A8DB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426528"/>
            <a:ext cx="9344145" cy="468979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2D8E39D-FA6A-40BB-B22E-84CA2F3B6C00}"/>
              </a:ext>
            </a:extLst>
          </p:cNvPr>
          <p:cNvSpPr txBox="1"/>
          <p:nvPr/>
        </p:nvSpPr>
        <p:spPr>
          <a:xfrm>
            <a:off x="8806499" y="200689"/>
            <a:ext cx="1431637" cy="2862322"/>
          </a:xfrm>
          <a:prstGeom prst="rect">
            <a:avLst/>
          </a:prstGeom>
          <a:solidFill>
            <a:schemeClr val="accent5"/>
          </a:solidFill>
        </p:spPr>
        <p:txBody>
          <a:bodyPr wrap="square" numCol="1" rtlCol="0">
            <a:spAutoFit/>
          </a:bodyPr>
          <a:lstStyle/>
          <a:p>
            <a:r>
              <a:rPr lang="en-US" dirty="0"/>
              <a:t>List 1:</a:t>
            </a:r>
          </a:p>
          <a:p>
            <a:r>
              <a:rPr lang="en-US" dirty="0"/>
              <a:t>cat</a:t>
            </a:r>
          </a:p>
          <a:p>
            <a:r>
              <a:rPr lang="en-US" dirty="0"/>
              <a:t>dog</a:t>
            </a:r>
          </a:p>
          <a:p>
            <a:r>
              <a:rPr lang="en-US" dirty="0"/>
              <a:t>panda</a:t>
            </a:r>
          </a:p>
          <a:p>
            <a:r>
              <a:rPr lang="en-US" dirty="0"/>
              <a:t>racoon</a:t>
            </a:r>
          </a:p>
          <a:p>
            <a:r>
              <a:rPr lang="en-US" dirty="0"/>
              <a:t>deer</a:t>
            </a:r>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53CE5AA8-0265-4FD9-BC06-9DCA8BC34454}"/>
              </a:ext>
            </a:extLst>
          </p:cNvPr>
          <p:cNvSpPr txBox="1"/>
          <p:nvPr/>
        </p:nvSpPr>
        <p:spPr>
          <a:xfrm>
            <a:off x="10293927" y="191453"/>
            <a:ext cx="1431637" cy="5909310"/>
          </a:xfrm>
          <a:prstGeom prst="rect">
            <a:avLst/>
          </a:prstGeom>
          <a:solidFill>
            <a:schemeClr val="accent5"/>
          </a:solidFill>
        </p:spPr>
        <p:txBody>
          <a:bodyPr wrap="square" numCol="1" rtlCol="0">
            <a:spAutoFit/>
          </a:bodyPr>
          <a:lstStyle/>
          <a:p>
            <a:r>
              <a:rPr lang="en-US" dirty="0"/>
              <a:t>List 2:</a:t>
            </a:r>
          </a:p>
          <a:p>
            <a:r>
              <a:rPr lang="en-US" dirty="0"/>
              <a:t>cat</a:t>
            </a:r>
          </a:p>
          <a:p>
            <a:r>
              <a:rPr lang="en-US" dirty="0"/>
              <a:t>dog</a:t>
            </a:r>
          </a:p>
          <a:p>
            <a:r>
              <a:rPr lang="en-US" dirty="0"/>
              <a:t>panda</a:t>
            </a:r>
          </a:p>
          <a:p>
            <a:r>
              <a:rPr lang="en-US" dirty="0"/>
              <a:t>racoon</a:t>
            </a:r>
          </a:p>
          <a:p>
            <a:r>
              <a:rPr lang="en-US" dirty="0"/>
              <a:t>deer</a:t>
            </a:r>
          </a:p>
          <a:p>
            <a:r>
              <a:rPr lang="en-US" dirty="0"/>
              <a:t>panther</a:t>
            </a:r>
          </a:p>
          <a:p>
            <a:r>
              <a:rPr lang="en-US" dirty="0"/>
              <a:t>puma</a:t>
            </a:r>
          </a:p>
          <a:p>
            <a:r>
              <a:rPr lang="en-US" dirty="0"/>
              <a:t>bear</a:t>
            </a:r>
          </a:p>
          <a:p>
            <a:r>
              <a:rPr lang="en-US" dirty="0"/>
              <a:t>chicken</a:t>
            </a:r>
          </a:p>
          <a:p>
            <a:r>
              <a:rPr lang="en-US" dirty="0" err="1"/>
              <a:t>corgy</a:t>
            </a:r>
            <a:endParaRPr lang="en-US" dirty="0"/>
          </a:p>
          <a:p>
            <a:r>
              <a:rPr lang="en-US" dirty="0" err="1"/>
              <a:t>welshcorgy</a:t>
            </a:r>
            <a:endParaRPr lang="en-US" dirty="0"/>
          </a:p>
          <a:p>
            <a:r>
              <a:rPr lang="en-US" dirty="0" err="1"/>
              <a:t>bordercollie</a:t>
            </a:r>
            <a:endParaRPr lang="en-US" dirty="0"/>
          </a:p>
          <a:p>
            <a:r>
              <a:rPr lang="en-US" dirty="0"/>
              <a:t>jump</a:t>
            </a:r>
          </a:p>
          <a:p>
            <a:r>
              <a:rPr lang="en-US" dirty="0"/>
              <a:t>run</a:t>
            </a:r>
          </a:p>
          <a:p>
            <a:r>
              <a:rPr lang="en-US" dirty="0"/>
              <a:t>audit</a:t>
            </a:r>
          </a:p>
          <a:p>
            <a:r>
              <a:rPr lang="en-US" dirty="0"/>
              <a:t>goat</a:t>
            </a:r>
          </a:p>
          <a:p>
            <a:r>
              <a:rPr lang="en-US" dirty="0"/>
              <a:t>horse</a:t>
            </a:r>
          </a:p>
          <a:p>
            <a:r>
              <a:rPr lang="en-US" dirty="0" err="1"/>
              <a:t>palamino</a:t>
            </a:r>
            <a:endParaRPr lang="en-US" dirty="0"/>
          </a:p>
          <a:p>
            <a:r>
              <a:rPr lang="en-US" dirty="0"/>
              <a:t>chestnut</a:t>
            </a:r>
          </a:p>
          <a:p>
            <a:r>
              <a:rPr lang="en-US" dirty="0"/>
              <a:t>…</a:t>
            </a:r>
          </a:p>
        </p:txBody>
      </p:sp>
      <p:sp>
        <p:nvSpPr>
          <p:cNvPr id="5" name="TextBox 4">
            <a:extLst>
              <a:ext uri="{FF2B5EF4-FFF2-40B4-BE49-F238E27FC236}">
                <a16:creationId xmlns:a16="http://schemas.microsoft.com/office/drawing/2014/main" id="{8DA3FFD2-D28D-4FCE-ACF2-485F17958F55}"/>
              </a:ext>
            </a:extLst>
          </p:cNvPr>
          <p:cNvSpPr txBox="1"/>
          <p:nvPr/>
        </p:nvSpPr>
        <p:spPr>
          <a:xfrm>
            <a:off x="1597891" y="6354618"/>
            <a:ext cx="6524030" cy="276999"/>
          </a:xfrm>
          <a:prstGeom prst="rect">
            <a:avLst/>
          </a:prstGeom>
          <a:noFill/>
        </p:spPr>
        <p:txBody>
          <a:bodyPr wrap="none" rtlCol="0">
            <a:spAutoFit/>
          </a:bodyPr>
          <a:lstStyle/>
          <a:p>
            <a:r>
              <a:rPr lang="en-US" sz="1200" dirty="0"/>
              <a:t>Image source: https://static.packt-cdn.com/products/9781784392918/graphics/B04027_Ch02_23.jpg</a:t>
            </a:r>
          </a:p>
        </p:txBody>
      </p:sp>
    </p:spTree>
    <p:extLst>
      <p:ext uri="{BB962C8B-B14F-4D97-AF65-F5344CB8AC3E}">
        <p14:creationId xmlns:p14="http://schemas.microsoft.com/office/powerpoint/2010/main" val="1248259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69BB5-AA66-4D08-B835-58BB3152EA72}"/>
              </a:ext>
            </a:extLst>
          </p:cNvPr>
          <p:cNvSpPr>
            <a:spLocks noGrp="1"/>
          </p:cNvSpPr>
          <p:nvPr>
            <p:ph type="title"/>
          </p:nvPr>
        </p:nvSpPr>
        <p:spPr/>
        <p:txBody>
          <a:bodyPr/>
          <a:lstStyle/>
          <a:p>
            <a:r>
              <a:rPr lang="en-US" dirty="0"/>
              <a:t>Custom Dictionary</a:t>
            </a:r>
          </a:p>
        </p:txBody>
      </p:sp>
      <p:sp>
        <p:nvSpPr>
          <p:cNvPr id="3" name="Content Placeholder 2">
            <a:extLst>
              <a:ext uri="{FF2B5EF4-FFF2-40B4-BE49-F238E27FC236}">
                <a16:creationId xmlns:a16="http://schemas.microsoft.com/office/drawing/2014/main" id="{C0DD67E4-40E6-44F9-9E96-C4D0A1BC3830}"/>
              </a:ext>
            </a:extLst>
          </p:cNvPr>
          <p:cNvSpPr>
            <a:spLocks noGrp="1"/>
          </p:cNvSpPr>
          <p:nvPr>
            <p:ph idx="1"/>
          </p:nvPr>
        </p:nvSpPr>
        <p:spPr/>
        <p:txBody>
          <a:bodyPr/>
          <a:lstStyle/>
          <a:p>
            <a:r>
              <a:rPr lang="en-US" dirty="0"/>
              <a:t>If know target (person) attacking, what are some good sources for knowledge and possible passwords?</a:t>
            </a:r>
          </a:p>
          <a:p>
            <a:endParaRPr lang="en-US" dirty="0"/>
          </a:p>
          <a:p>
            <a:endParaRPr lang="en-US" dirty="0"/>
          </a:p>
          <a:p>
            <a:endParaRPr lang="en-US" dirty="0"/>
          </a:p>
          <a:p>
            <a:r>
              <a:rPr lang="en-US" dirty="0"/>
              <a:t>Even the Linux built in “dictionary” </a:t>
            </a:r>
          </a:p>
        </p:txBody>
      </p:sp>
    </p:spTree>
    <p:extLst>
      <p:ext uri="{BB962C8B-B14F-4D97-AF65-F5344CB8AC3E}">
        <p14:creationId xmlns:p14="http://schemas.microsoft.com/office/powerpoint/2010/main" val="8048268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0. Day 4 Lesson Plans.potx" id="{17732BCD-9824-4AFA-AAFC-B6AC408D2CF6}" vid="{2DE5764F-4393-4895-A12F-C34C275D2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 Day 4 Lesson Plans</Template>
  <TotalTime>196</TotalTime>
  <Words>652</Words>
  <Application>Microsoft Office PowerPoint</Application>
  <PresentationFormat>Widescreen</PresentationFormat>
  <Paragraphs>93</Paragraphs>
  <Slides>12</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Courier New</vt:lpstr>
      <vt:lpstr>Roboto Light</vt:lpstr>
      <vt:lpstr>Office Theme</vt:lpstr>
      <vt:lpstr>Password Auditing Lab</vt:lpstr>
      <vt:lpstr>Authentication and Authorization</vt:lpstr>
      <vt:lpstr>Password Auditing Lab Objectives</vt:lpstr>
      <vt:lpstr>Password Auditing*</vt:lpstr>
      <vt:lpstr>Background: What is a Hash? </vt:lpstr>
      <vt:lpstr>Password Hashing with Salt </vt:lpstr>
      <vt:lpstr>Dictionaries in John</vt:lpstr>
      <vt:lpstr>Custom Dictionaries in John</vt:lpstr>
      <vt:lpstr>Custom Dictionary</vt:lpstr>
      <vt:lpstr>Defensive Uses of Password Cracking</vt:lpstr>
      <vt:lpstr>Defensive Uses of Password Cracking</vt:lpstr>
      <vt:lpstr>Defensive Uses of Password Cracking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Password Auditing Lab</dc:title>
  <dc:creator>Shannon Beck</dc:creator>
  <cp:lastModifiedBy>Jonathan Woodward</cp:lastModifiedBy>
  <cp:revision>6</cp:revision>
  <cp:lastPrinted>2021-06-22T02:07:06Z</cp:lastPrinted>
  <dcterms:created xsi:type="dcterms:W3CDTF">2021-07-28T17:19:52Z</dcterms:created>
  <dcterms:modified xsi:type="dcterms:W3CDTF">2022-01-06T19:21:03Z</dcterms:modified>
</cp:coreProperties>
</file>

<file path=docProps/thumbnail.jpeg>
</file>